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43"/>
  </p:notesMasterIdLst>
  <p:sldIdLst>
    <p:sldId id="256" r:id="rId2"/>
    <p:sldId id="257" r:id="rId3"/>
    <p:sldId id="261" r:id="rId4"/>
    <p:sldId id="262"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94" r:id="rId19"/>
    <p:sldId id="277" r:id="rId20"/>
    <p:sldId id="278" r:id="rId21"/>
    <p:sldId id="279" r:id="rId22"/>
    <p:sldId id="282" r:id="rId23"/>
    <p:sldId id="281" r:id="rId24"/>
    <p:sldId id="295" r:id="rId25"/>
    <p:sldId id="283" r:id="rId26"/>
    <p:sldId id="280" r:id="rId27"/>
    <p:sldId id="296" r:id="rId28"/>
    <p:sldId id="297" r:id="rId29"/>
    <p:sldId id="284" r:id="rId30"/>
    <p:sldId id="299" r:id="rId31"/>
    <p:sldId id="300" r:id="rId32"/>
    <p:sldId id="298" r:id="rId33"/>
    <p:sldId id="301" r:id="rId34"/>
    <p:sldId id="302" r:id="rId35"/>
    <p:sldId id="288" r:id="rId36"/>
    <p:sldId id="290" r:id="rId37"/>
    <p:sldId id="289" r:id="rId38"/>
    <p:sldId id="291" r:id="rId39"/>
    <p:sldId id="292" r:id="rId40"/>
    <p:sldId id="293" r:id="rId41"/>
    <p:sldId id="259" r:id="rId42"/>
  </p:sldIdLst>
  <p:sldSz cx="9144000" cy="6858000" type="screen4x3"/>
  <p:notesSz cx="6881813" cy="9296400"/>
  <p:embeddedFontLst>
    <p:embeddedFont>
      <p:font typeface="Garamond" panose="02020404030301010803" pitchFamily="18" charset="0"/>
      <p:regular r:id="rId44"/>
      <p:bold r:id="rId45"/>
      <p:italic r:id="rId46"/>
    </p:embeddedFont>
    <p:embeddedFont>
      <p:font typeface="Cabin"/>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Corcoran (US - Advisory)" initials="" lastIdx="1" clrIdx="0"/>
  <p:cmAuthor id="1" name="Barbara Poenisch (US - Advisor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BA8179-A05A-44DF-8A9A-49BCA9EBD23C}">
  <a:tblStyle styleId="{A8BA8179-A05A-44DF-8A9A-49BCA9EBD23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B04D0FE-C764-4DC5-B533-CC1E38F0324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7EDE312-4615-4F9C-B719-642E294B2CA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82118" cy="46643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98102" y="1"/>
            <a:ext cx="2982118" cy="466434"/>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4" y="4473895"/>
            <a:ext cx="5505449" cy="3660457"/>
          </a:xfrm>
          <a:prstGeom prst="rect">
            <a:avLst/>
          </a:prstGeom>
          <a:noFill/>
          <a:ln>
            <a:noFill/>
          </a:ln>
        </p:spPr>
        <p:txBody>
          <a:bodyPr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71"/>
            <a:ext cx="2982118" cy="46642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98102" y="8829971"/>
            <a:ext cx="2982118" cy="466429"/>
          </a:xfrm>
          <a:prstGeom prst="rect">
            <a:avLst/>
          </a:prstGeom>
          <a:noFill/>
          <a:ln>
            <a:noFill/>
          </a:ln>
        </p:spPr>
        <p:txBody>
          <a:bodyPr wrap="square" lIns="92375" tIns="46150" rIns="92375" bIns="461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87396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702310" y="4421827"/>
            <a:ext cx="5618480" cy="4189095"/>
          </a:xfrm>
          <a:prstGeom prst="rect">
            <a:avLst/>
          </a:prstGeom>
          <a:noFill/>
          <a:ln>
            <a:noFill/>
          </a:ln>
        </p:spPr>
        <p:txBody>
          <a:bodyPr wrap="square" lIns="93275" tIns="46625" rIns="93275" bIns="466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80" name="Shape 80"/>
          <p:cNvSpPr txBox="1">
            <a:spLocks noGrp="1"/>
          </p:cNvSpPr>
          <p:nvPr>
            <p:ph type="sldNum" idx="12"/>
          </p:nvPr>
        </p:nvSpPr>
        <p:spPr>
          <a:xfrm>
            <a:off x="3978136" y="8842029"/>
            <a:ext cx="3043343" cy="465455"/>
          </a:xfrm>
          <a:prstGeom prst="rect">
            <a:avLst/>
          </a:prstGeom>
          <a:noFill/>
          <a:ln>
            <a:noFill/>
          </a:ln>
        </p:spPr>
        <p:txBody>
          <a:bodyPr wrap="square" lIns="93275" tIns="46625" rIns="93275" bIns="466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55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38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67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89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505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96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2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966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80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547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50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370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85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792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2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128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722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1546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235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08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318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50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256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2418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896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816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653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283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1359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30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691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493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83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019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320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2310" y="4421827"/>
            <a:ext cx="5618480" cy="4189095"/>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1076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1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18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14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71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44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500"/>
              <a:buFont typeface="Arial"/>
              <a:buNone/>
              <a:defRPr sz="2206" b="0" i="0" u="none" strike="noStrike" cap="none">
                <a:solidFill>
                  <a:schemeClr val="dk2"/>
                </a:solidFill>
                <a:latin typeface="Arial"/>
                <a:ea typeface="Arial"/>
                <a:cs typeface="Arial"/>
                <a:sym typeface="Arial"/>
              </a:defRPr>
            </a:lvl1pPr>
            <a:lvl2pPr lvl="1" indent="0">
              <a:spcBef>
                <a:spcPts val="0"/>
              </a:spcBef>
              <a:spcAft>
                <a:spcPts val="0"/>
              </a:spcAft>
              <a:buSzPts val="1400"/>
              <a:buFont typeface="Arial"/>
              <a:buNone/>
              <a:defRPr sz="1588"/>
            </a:lvl2pPr>
            <a:lvl3pPr lvl="2" indent="0">
              <a:spcBef>
                <a:spcPts val="0"/>
              </a:spcBef>
              <a:spcAft>
                <a:spcPts val="0"/>
              </a:spcAft>
              <a:buSzPts val="1400"/>
              <a:buFont typeface="Arial"/>
              <a:buNone/>
              <a:defRPr sz="1588"/>
            </a:lvl3pPr>
            <a:lvl4pPr lvl="3" indent="0">
              <a:spcBef>
                <a:spcPts val="0"/>
              </a:spcBef>
              <a:spcAft>
                <a:spcPts val="0"/>
              </a:spcAft>
              <a:buSzPts val="1400"/>
              <a:buFont typeface="Arial"/>
              <a:buNone/>
              <a:defRPr sz="1588"/>
            </a:lvl4pPr>
            <a:lvl5pPr lvl="4" indent="0">
              <a:spcBef>
                <a:spcPts val="0"/>
              </a:spcBef>
              <a:spcAft>
                <a:spcPts val="0"/>
              </a:spcAft>
              <a:buSzPts val="1400"/>
              <a:buFont typeface="Arial"/>
              <a:buNone/>
              <a:defRPr sz="1588"/>
            </a:lvl5pPr>
            <a:lvl6pPr lvl="5" indent="0">
              <a:spcBef>
                <a:spcPts val="0"/>
              </a:spcBef>
              <a:spcAft>
                <a:spcPts val="0"/>
              </a:spcAft>
              <a:buSzPts val="1400"/>
              <a:buFont typeface="Arial"/>
              <a:buNone/>
              <a:defRPr sz="1588"/>
            </a:lvl6pPr>
            <a:lvl7pPr lvl="6" indent="0">
              <a:spcBef>
                <a:spcPts val="0"/>
              </a:spcBef>
              <a:spcAft>
                <a:spcPts val="0"/>
              </a:spcAft>
              <a:buSzPts val="1400"/>
              <a:buFont typeface="Arial"/>
              <a:buNone/>
              <a:defRPr sz="1588"/>
            </a:lvl7pPr>
            <a:lvl8pPr lvl="7" indent="0">
              <a:spcBef>
                <a:spcPts val="0"/>
              </a:spcBef>
              <a:spcAft>
                <a:spcPts val="0"/>
              </a:spcAft>
              <a:buSzPts val="1400"/>
              <a:buFont typeface="Arial"/>
              <a:buNone/>
              <a:defRPr sz="1588"/>
            </a:lvl8pPr>
            <a:lvl9pPr lvl="8" indent="0">
              <a:spcBef>
                <a:spcPts val="0"/>
              </a:spcBef>
              <a:spcAft>
                <a:spcPts val="0"/>
              </a:spcAft>
              <a:buSzPts val="1400"/>
              <a:buFont typeface="Arial"/>
              <a:buNone/>
              <a:defRPr sz="1588"/>
            </a:lvl9pPr>
          </a:lstStyle>
          <a:p>
            <a:endParaRPr/>
          </a:p>
        </p:txBody>
      </p:sp>
      <p:sp>
        <p:nvSpPr>
          <p:cNvPr id="14" name="Shape 14"/>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529"/>
              </a:spcBef>
              <a:spcAft>
                <a:spcPts val="0"/>
              </a:spcAft>
              <a:buClr>
                <a:srgbClr val="8C8F91"/>
              </a:buClr>
              <a:buSzPts val="1800"/>
              <a:buFont typeface="Arial"/>
              <a:buNone/>
              <a:defRPr sz="1588" b="0" i="0" u="none" strike="noStrike" cap="none">
                <a:solidFill>
                  <a:srgbClr val="8C8F91"/>
                </a:solidFill>
                <a:latin typeface="Cabin"/>
                <a:ea typeface="Cabin"/>
                <a:cs typeface="Cabin"/>
                <a:sym typeface="Cabin"/>
              </a:defRPr>
            </a:lvl1pPr>
            <a:lvl2pPr marL="443776" marR="0" lvl="1" indent="0" algn="ctr" rtl="0">
              <a:lnSpc>
                <a:spcPct val="120000"/>
              </a:lnSpc>
              <a:spcBef>
                <a:spcPts val="265"/>
              </a:spcBef>
              <a:spcAft>
                <a:spcPts val="0"/>
              </a:spcAft>
              <a:buClr>
                <a:srgbClr val="8C8F91"/>
              </a:buClr>
              <a:buSzPts val="1200"/>
              <a:buFont typeface="Arial"/>
              <a:buNone/>
              <a:defRPr sz="1059" b="0" i="0" u="none" strike="noStrike" cap="none">
                <a:solidFill>
                  <a:srgbClr val="8C8F91"/>
                </a:solidFill>
                <a:latin typeface="Cabin"/>
                <a:ea typeface="Cabin"/>
                <a:cs typeface="Cabin"/>
                <a:sym typeface="Cabin"/>
              </a:defRPr>
            </a:lvl2pPr>
            <a:lvl3pPr marL="887552" marR="0" lvl="2" indent="0" algn="ctr" rtl="0">
              <a:lnSpc>
                <a:spcPct val="120000"/>
              </a:lnSpc>
              <a:spcBef>
                <a:spcPts val="265"/>
              </a:spcBef>
              <a:spcAft>
                <a:spcPts val="0"/>
              </a:spcAft>
              <a:buClr>
                <a:srgbClr val="8C8F91"/>
              </a:buClr>
              <a:buSzPts val="1100"/>
              <a:buFont typeface="Cabin"/>
              <a:buNone/>
              <a:defRPr sz="971" b="0" i="0" u="none" strike="noStrike" cap="none">
                <a:solidFill>
                  <a:srgbClr val="8C8F91"/>
                </a:solidFill>
                <a:latin typeface="Cabin"/>
                <a:ea typeface="Cabin"/>
                <a:cs typeface="Cabin"/>
                <a:sym typeface="Cabin"/>
              </a:defRPr>
            </a:lvl3pPr>
            <a:lvl4pPr marL="1331330" marR="0" lvl="3" indent="0" algn="ctr" rtl="0">
              <a:lnSpc>
                <a:spcPct val="120000"/>
              </a:lnSpc>
              <a:spcBef>
                <a:spcPts val="265"/>
              </a:spcBef>
              <a:spcAft>
                <a:spcPts val="0"/>
              </a:spcAft>
              <a:buClr>
                <a:srgbClr val="8C8F91"/>
              </a:buClr>
              <a:buSzPts val="1050"/>
              <a:buFont typeface="Arial"/>
              <a:buNone/>
              <a:defRPr sz="927" b="0" i="0" u="none" strike="noStrike" cap="none">
                <a:solidFill>
                  <a:srgbClr val="8C8F91"/>
                </a:solidFill>
                <a:latin typeface="Cabin"/>
                <a:ea typeface="Cabin"/>
                <a:cs typeface="Cabin"/>
                <a:sym typeface="Cabin"/>
              </a:defRPr>
            </a:lvl4pPr>
            <a:lvl5pPr marL="1775106" marR="0" lvl="4" indent="0" algn="ctr" rtl="0">
              <a:lnSpc>
                <a:spcPct val="120000"/>
              </a:lnSpc>
              <a:spcBef>
                <a:spcPts val="265"/>
              </a:spcBef>
              <a:spcAft>
                <a:spcPts val="0"/>
              </a:spcAft>
              <a:buClr>
                <a:srgbClr val="8C8F91"/>
              </a:buClr>
              <a:buSzPts val="1050"/>
              <a:buFont typeface="Arial"/>
              <a:buNone/>
              <a:defRPr sz="927" b="0" i="0" u="none" strike="noStrike" cap="none">
                <a:solidFill>
                  <a:srgbClr val="8C8F91"/>
                </a:solidFill>
                <a:latin typeface="Cabin"/>
                <a:ea typeface="Cabin"/>
                <a:cs typeface="Cabin"/>
                <a:sym typeface="Cabin"/>
              </a:defRPr>
            </a:lvl5pPr>
            <a:lvl6pPr marL="2218883" marR="0" lvl="5"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6pPr>
            <a:lvl7pPr marL="2662660" marR="0" lvl="6"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7pPr>
            <a:lvl8pPr marL="3106436" marR="0" lvl="7"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8pPr>
            <a:lvl9pPr marL="3550212" marR="0" lvl="8"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9pPr>
          </a:lstStyle>
          <a:p>
            <a:endParaRPr/>
          </a:p>
        </p:txBody>
      </p:sp>
      <p:sp>
        <p:nvSpPr>
          <p:cNvPr id="15" name="Shape 15"/>
          <p:cNvSpPr txBox="1">
            <a:spLocks noGrp="1"/>
          </p:cNvSpPr>
          <p:nvPr>
            <p:ph type="dt" idx="10"/>
          </p:nvPr>
        </p:nvSpPr>
        <p:spPr>
          <a:xfrm>
            <a:off x="7412182" y="6356350"/>
            <a:ext cx="831273"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dk1"/>
              </a:buClr>
              <a:buSzPts val="1400"/>
              <a:buFont typeface="Cabin"/>
              <a:buNone/>
              <a:defRPr sz="1059" b="0" i="0" u="none" strike="noStrike" cap="none">
                <a:solidFill>
                  <a:schemeClr val="dk1"/>
                </a:solidFill>
                <a:latin typeface="Cabin"/>
                <a:ea typeface="Cabin"/>
                <a:cs typeface="Cabin"/>
                <a:sym typeface="Cabin"/>
              </a:defRPr>
            </a:lvl1pPr>
            <a:lvl2pPr marL="449504" marR="0" lvl="1"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2pPr>
            <a:lvl3pPr marL="899009" marR="0" lvl="2"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3pPr>
            <a:lvl4pPr marL="1348516" marR="0" lvl="3"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4pPr>
            <a:lvl5pPr marL="1798021" marR="0" lvl="4"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5pPr>
            <a:lvl6pPr marL="2247527" marR="0" lvl="5"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6pPr>
            <a:lvl7pPr marL="2697032" marR="0" lvl="6"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7pPr>
            <a:lvl8pPr marL="3146537" marR="0" lvl="7"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8pPr>
            <a:lvl9pPr marL="3596043" marR="0" lvl="8"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9pPr>
          </a:lstStyle>
          <a:p>
            <a:endParaRPr dirty="0"/>
          </a:p>
        </p:txBody>
      </p:sp>
      <p:sp>
        <p:nvSpPr>
          <p:cNvPr id="16" name="Shape 16"/>
          <p:cNvSpPr txBox="1">
            <a:spLocks noGrp="1"/>
          </p:cNvSpPr>
          <p:nvPr>
            <p:ph type="ftr" idx="11"/>
          </p:nvPr>
        </p:nvSpPr>
        <p:spPr>
          <a:xfrm>
            <a:off x="6521635" y="6356350"/>
            <a:ext cx="890547"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dk1"/>
              </a:buClr>
              <a:buSzPts val="1400"/>
              <a:buFont typeface="Cabin"/>
              <a:buNone/>
              <a:defRPr sz="1059" b="0" i="0" u="none" strike="noStrike" cap="none">
                <a:solidFill>
                  <a:schemeClr val="dk1"/>
                </a:solidFill>
                <a:latin typeface="Cabin"/>
                <a:ea typeface="Cabin"/>
                <a:cs typeface="Cabin"/>
                <a:sym typeface="Cabin"/>
              </a:defRPr>
            </a:lvl1pPr>
            <a:lvl2pPr marL="449504" marR="0" lvl="1"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2pPr>
            <a:lvl3pPr marL="899009" marR="0" lvl="2"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3pPr>
            <a:lvl4pPr marL="1348516" marR="0" lvl="3"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4pPr>
            <a:lvl5pPr marL="1798021" marR="0" lvl="4"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5pPr>
            <a:lvl6pPr marL="2247527" marR="0" lvl="5"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6pPr>
            <a:lvl7pPr marL="2697032" marR="0" lvl="6"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7pPr>
            <a:lvl8pPr marL="3146537" marR="0" lvl="7"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8pPr>
            <a:lvl9pPr marL="3596043" marR="0" lvl="8"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9pPr>
          </a:lstStyle>
          <a:p>
            <a:endParaRPr dirty="0"/>
          </a:p>
        </p:txBody>
      </p:sp>
      <p:sp>
        <p:nvSpPr>
          <p:cNvPr id="17" name="Shape 17"/>
          <p:cNvSpPr txBox="1">
            <a:spLocks noGrp="1"/>
          </p:cNvSpPr>
          <p:nvPr>
            <p:ph type="sldNum" idx="12"/>
          </p:nvPr>
        </p:nvSpPr>
        <p:spPr>
          <a:xfrm>
            <a:off x="4329546" y="6356350"/>
            <a:ext cx="484909" cy="365125"/>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181D21"/>
              </a:buClr>
              <a:buSzPts val="1059"/>
              <a:buFont typeface="Cabin"/>
              <a:buNone/>
            </a:pPr>
            <a:fld id="{00000000-1234-1234-1234-123412341234}" type="slidenum">
              <a:rPr lang="en-US" sz="1059" b="0" i="0" u="none" strike="noStrike" cap="none">
                <a:solidFill>
                  <a:srgbClr val="181D21"/>
                </a:solidFill>
                <a:latin typeface="Cabin"/>
                <a:ea typeface="Cabin"/>
                <a:cs typeface="Cabin"/>
                <a:sym typeface="Cabin"/>
              </a:rPr>
              <a:t>‹#›</a:t>
            </a:fld>
            <a:endParaRPr sz="1059" b="0" i="0" u="none" strike="noStrike" cap="none" dirty="0">
              <a:solidFill>
                <a:srgbClr val="181D21"/>
              </a:solidFill>
              <a:latin typeface="Cabin"/>
              <a:ea typeface="Cabin"/>
              <a:cs typeface="Cabin"/>
              <a:sym typeface="Cabin"/>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588" y="1588"/>
            <a:ext cx="1500" cy="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Shape 11"/>
          <p:cNvSpPr txBox="1">
            <a:spLocks noGrp="1"/>
          </p:cNvSpPr>
          <p:nvPr>
            <p:ph type="sldNum" idx="12"/>
          </p:nvPr>
        </p:nvSpPr>
        <p:spPr>
          <a:xfrm>
            <a:off x="8556784" y="6333134"/>
            <a:ext cx="548700" cy="525000"/>
          </a:xfrm>
          <a:prstGeom prst="rect">
            <a:avLst/>
          </a:prstGeom>
          <a:noFill/>
          <a:ln>
            <a:noFill/>
          </a:ln>
        </p:spPr>
        <p:txBody>
          <a:bodyPr wrap="square" lIns="91425" tIns="91425" rIns="91425" bIns="91425" anchor="t" anchorCtr="0">
            <a:noAutofit/>
          </a:bodyPr>
          <a:lstStyle/>
          <a:p>
            <a:pPr marL="0" marR="0" lvl="0" indent="0" algn="r" rtl="0">
              <a:lnSpc>
                <a:spcPct val="100000"/>
              </a:lnSpc>
              <a:spcBef>
                <a:spcPts val="0"/>
              </a:spcBef>
              <a:spcAft>
                <a:spcPts val="0"/>
              </a:spcAft>
              <a:buClr>
                <a:schemeClr val="dk1"/>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4276165" y="1136276"/>
            <a:ext cx="3993776" cy="977644"/>
          </a:xfrm>
          <a:prstGeom prst="rect">
            <a:avLst/>
          </a:prstGeom>
          <a:noFill/>
          <a:ln>
            <a:noFill/>
          </a:ln>
        </p:spPr>
        <p:txBody>
          <a:bodyPr wrap="square" lIns="80650" tIns="40300" rIns="80650" bIns="40300" anchor="t" anchorCtr="0">
            <a:noAutofit/>
          </a:bodyPr>
          <a:lstStyle/>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Prepared for HCA Corporate and</a:t>
            </a:r>
            <a:br>
              <a:rPr lang="en-US" sz="1941" b="0" i="0" u="none" strike="noStrike" cap="none" dirty="0">
                <a:solidFill>
                  <a:schemeClr val="lt1"/>
                </a:solidFill>
                <a:latin typeface="Cabin"/>
                <a:ea typeface="Cabin"/>
                <a:cs typeface="Cabin"/>
                <a:sym typeface="Cabin"/>
              </a:rPr>
            </a:br>
            <a:r>
              <a:rPr lang="en-US" sz="1941" b="0" i="0" u="none" strike="noStrike" cap="none" dirty="0">
                <a:solidFill>
                  <a:schemeClr val="lt1"/>
                </a:solidFill>
                <a:latin typeface="Cabin"/>
                <a:ea typeface="Cabin"/>
                <a:cs typeface="Cabin"/>
                <a:sym typeface="Cabin"/>
              </a:rPr>
              <a:t>North Texas Division</a:t>
            </a:r>
            <a:endParaRPr dirty="0"/>
          </a:p>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Executive Leadership</a:t>
            </a:r>
            <a:endParaRPr dirty="0"/>
          </a:p>
        </p:txBody>
      </p:sp>
      <p:sp>
        <p:nvSpPr>
          <p:cNvPr id="83" name="Shape 83"/>
          <p:cNvSpPr txBox="1"/>
          <p:nvPr/>
        </p:nvSpPr>
        <p:spPr>
          <a:xfrm>
            <a:off x="4276165" y="2162456"/>
            <a:ext cx="3993776" cy="380194"/>
          </a:xfrm>
          <a:prstGeom prst="rect">
            <a:avLst/>
          </a:prstGeom>
          <a:noFill/>
          <a:ln>
            <a:noFill/>
          </a:ln>
        </p:spPr>
        <p:txBody>
          <a:bodyPr wrap="square" lIns="80650" tIns="40300" rIns="80650" bIns="40300" anchor="t" anchorCtr="0">
            <a:noAutofit/>
          </a:bodyPr>
          <a:lstStyle/>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April 4, 2017</a:t>
            </a:r>
            <a:endParaRPr dirty="0"/>
          </a:p>
        </p:txBody>
      </p:sp>
      <p:pic>
        <p:nvPicPr>
          <p:cNvPr id="84" name="Shape 84"/>
          <p:cNvPicPr preferRelativeResize="0"/>
          <p:nvPr/>
        </p:nvPicPr>
        <p:blipFill rotWithShape="1">
          <a:blip r:embed="rId3">
            <a:alphaModFix/>
          </a:blip>
          <a:srcRect/>
          <a:stretch/>
        </p:blipFill>
        <p:spPr>
          <a:xfrm>
            <a:off x="0" y="0"/>
            <a:ext cx="9134475" cy="6858000"/>
          </a:xfrm>
          <a:prstGeom prst="rect">
            <a:avLst/>
          </a:prstGeom>
          <a:noFill/>
          <a:ln>
            <a:noFill/>
          </a:ln>
        </p:spPr>
      </p:pic>
      <p:sp>
        <p:nvSpPr>
          <p:cNvPr id="85" name="Shape 85"/>
          <p:cNvSpPr txBox="1"/>
          <p:nvPr/>
        </p:nvSpPr>
        <p:spPr>
          <a:xfrm>
            <a:off x="913725" y="2507200"/>
            <a:ext cx="3213775" cy="841859"/>
          </a:xfrm>
          <a:prstGeom prst="rect">
            <a:avLst/>
          </a:prstGeom>
          <a:noFill/>
          <a:ln>
            <a:noFill/>
          </a:ln>
          <a:effectLst>
            <a:outerShdw blurRad="50800" dist="50800" dir="2700000" algn="tl" rotWithShape="0">
              <a:srgbClr val="000000">
                <a:alpha val="60000"/>
              </a:srgbClr>
            </a:outerShdw>
          </a:effectLst>
        </p:spPr>
        <p:txBody>
          <a:bodyPr wrap="square" lIns="80650" tIns="40300" rIns="80650" bIns="40300" anchor="t" anchorCtr="0">
            <a:noAutofit/>
          </a:bodyPr>
          <a:lstStyle/>
          <a:p>
            <a:pPr marL="0" marR="0" lvl="0" indent="0" algn="l" rtl="0">
              <a:lnSpc>
                <a:spcPct val="100000"/>
              </a:lnSpc>
              <a:spcBef>
                <a:spcPts val="0"/>
              </a:spcBef>
              <a:spcAft>
                <a:spcPts val="0"/>
              </a:spcAft>
              <a:buClr>
                <a:srgbClr val="000000"/>
              </a:buClr>
              <a:buSzPts val="3200"/>
              <a:buFont typeface="Garamond"/>
              <a:buNone/>
            </a:pPr>
            <a:r>
              <a:rPr lang="en-US" sz="2800" b="1" dirty="0" smtClean="0">
                <a:solidFill>
                  <a:schemeClr val="lt1"/>
                </a:solidFill>
                <a:latin typeface="Garamond"/>
                <a:sym typeface="Garamond"/>
              </a:rPr>
              <a:t>HIPAA/HITECH</a:t>
            </a:r>
          </a:p>
          <a:p>
            <a:pPr marL="0" marR="0" lvl="0" indent="0" algn="l" rtl="0">
              <a:lnSpc>
                <a:spcPct val="100000"/>
              </a:lnSpc>
              <a:spcBef>
                <a:spcPts val="0"/>
              </a:spcBef>
              <a:spcAft>
                <a:spcPts val="0"/>
              </a:spcAft>
              <a:buClr>
                <a:srgbClr val="000000"/>
              </a:buClr>
              <a:buSzPts val="3200"/>
              <a:buFont typeface="Garamond"/>
              <a:buNone/>
            </a:pPr>
            <a:r>
              <a:rPr lang="en-US" sz="2800" b="1" dirty="0" smtClean="0">
                <a:solidFill>
                  <a:schemeClr val="lt1"/>
                </a:solidFill>
                <a:latin typeface="Garamond"/>
                <a:sym typeface="Garamond"/>
              </a:rPr>
              <a:t>Training</a:t>
            </a:r>
            <a:endParaRPr dirty="0"/>
          </a:p>
          <a:p>
            <a:pPr marL="0" marR="0" lvl="0" indent="0" algn="l" rtl="0">
              <a:lnSpc>
                <a:spcPct val="100000"/>
              </a:lnSpc>
              <a:spcBef>
                <a:spcPts val="0"/>
              </a:spcBef>
              <a:spcAft>
                <a:spcPts val="0"/>
              </a:spcAft>
              <a:buClr>
                <a:srgbClr val="000000"/>
              </a:buClr>
              <a:buSzPts val="3200"/>
              <a:buFont typeface="Arial"/>
              <a:buNone/>
            </a:pPr>
            <a:endParaRPr sz="2800" b="1" i="0" u="none" strike="noStrike" cap="none" dirty="0">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3200"/>
              <a:buFont typeface="Garamond"/>
              <a:buNone/>
            </a:pPr>
            <a:r>
              <a:rPr lang="en-US" sz="1800" dirty="0" smtClean="0">
                <a:solidFill>
                  <a:schemeClr val="lt1"/>
                </a:solidFill>
                <a:latin typeface="Garamond"/>
                <a:ea typeface="Garamond"/>
                <a:cs typeface="Garamond"/>
                <a:sym typeface="Garamond"/>
              </a:rPr>
              <a:t>Nursing and Patient Care Areas</a:t>
            </a:r>
            <a:endParaRPr sz="1800" b="0" i="0" u="none" strike="noStrike" cap="none" dirty="0">
              <a:solidFill>
                <a:schemeClr val="lt1"/>
              </a:solidFill>
              <a:latin typeface="Garamond"/>
              <a:ea typeface="Garamond"/>
              <a:cs typeface="Garamond"/>
              <a:sym typeface="Garamond"/>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HITECH </a:t>
            </a:r>
            <a:r>
              <a:rPr lang="en-US" sz="4400" b="1" dirty="0">
                <a:solidFill>
                  <a:srgbClr val="951926"/>
                </a:solidFill>
                <a:latin typeface="Garamond"/>
                <a:ea typeface="Garamond"/>
                <a:cs typeface="Garamond"/>
                <a:sym typeface="Garamond"/>
              </a:rPr>
              <a:t>Definition &amp; Purpose</a:t>
            </a: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10</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438599" y="756742"/>
            <a:ext cx="8382000" cy="5632311"/>
          </a:xfrm>
          <a:prstGeom prst="rect">
            <a:avLst/>
          </a:prstGeom>
          <a:noFill/>
        </p:spPr>
        <p:txBody>
          <a:bodyPr wrap="square" rtlCol="0">
            <a:spAutoFit/>
          </a:bodyPr>
          <a:lstStyle/>
          <a:p>
            <a:endParaRPr lang="en-US" sz="2400" u="sng" dirty="0" smtClean="0"/>
          </a:p>
          <a:p>
            <a:r>
              <a:rPr lang="en-US" sz="2400" u="sng" dirty="0" smtClean="0"/>
              <a:t>What </a:t>
            </a:r>
            <a:r>
              <a:rPr lang="en-US" sz="2400" u="sng" dirty="0"/>
              <a:t>is </a:t>
            </a:r>
            <a:r>
              <a:rPr lang="en-US" sz="2400" u="sng" dirty="0" smtClean="0"/>
              <a:t>HITECH?</a:t>
            </a:r>
          </a:p>
          <a:p>
            <a:pPr marL="342900" indent="-342900">
              <a:buFont typeface="Arial" panose="020B0604020202020204" pitchFamily="34" charset="0"/>
              <a:buChar char="•"/>
            </a:pPr>
            <a:r>
              <a:rPr lang="en-US" sz="2200" dirty="0"/>
              <a:t>The Health Information Technology for Economic and Clinical Health Act (HITECH) was signed into law by the President on February 17, 2009. It is the part of the American Recovery and Reinvestment Act(ARRA) of 2009</a:t>
            </a:r>
            <a:r>
              <a:rPr lang="en-US" sz="2200" dirty="0" smtClean="0"/>
              <a:t>.</a:t>
            </a:r>
            <a:endParaRPr lang="en-US" sz="2200" dirty="0"/>
          </a:p>
          <a:p>
            <a:pPr marL="342900" indent="-342900">
              <a:buFont typeface="Arial" panose="020B0604020202020204" pitchFamily="34" charset="0"/>
              <a:buChar char="•"/>
            </a:pPr>
            <a:r>
              <a:rPr lang="en-US" sz="2200" dirty="0"/>
              <a:t>It is a federal law.</a:t>
            </a:r>
          </a:p>
          <a:p>
            <a:pPr marL="342900" indent="-342900">
              <a:buFont typeface="Arial" panose="020B0604020202020204" pitchFamily="34" charset="0"/>
              <a:buChar char="•"/>
            </a:pPr>
            <a:r>
              <a:rPr lang="en-US" sz="2200" dirty="0" smtClean="0"/>
              <a:t>HITECH </a:t>
            </a:r>
            <a:r>
              <a:rPr lang="en-US" sz="2200" dirty="0"/>
              <a:t>Act </a:t>
            </a:r>
            <a:r>
              <a:rPr lang="en-US" sz="2200" dirty="0">
                <a:solidFill>
                  <a:srgbClr val="951926"/>
                </a:solidFill>
              </a:rPr>
              <a:t>strengthens those patient privacy protections of HIPAA</a:t>
            </a:r>
            <a:r>
              <a:rPr lang="en-US" sz="2200" dirty="0"/>
              <a:t> and places additional requirements on the healthcare community</a:t>
            </a:r>
            <a:r>
              <a:rPr lang="en-US" sz="2200" dirty="0" smtClean="0"/>
              <a:t>.</a:t>
            </a:r>
          </a:p>
          <a:p>
            <a:endParaRPr lang="en-US" sz="2400" dirty="0"/>
          </a:p>
          <a:p>
            <a:r>
              <a:rPr lang="en-US" sz="2400" u="sng" dirty="0" smtClean="0"/>
              <a:t>What is the purpose of the law?</a:t>
            </a:r>
          </a:p>
          <a:p>
            <a:pPr marL="342900" indent="-342900">
              <a:buFont typeface="Arial" panose="020B0604020202020204" pitchFamily="34" charset="0"/>
              <a:buChar char="•"/>
            </a:pPr>
            <a:r>
              <a:rPr lang="en-US" sz="2200" dirty="0" smtClean="0"/>
              <a:t>Makes </a:t>
            </a:r>
            <a:r>
              <a:rPr lang="en-US" sz="2200" dirty="0"/>
              <a:t>massive changes to existing privacy and security laws</a:t>
            </a:r>
          </a:p>
          <a:p>
            <a:pPr marL="342900" indent="-342900">
              <a:buFont typeface="Arial" panose="020B0604020202020204" pitchFamily="34" charset="0"/>
              <a:buChar char="•"/>
            </a:pPr>
            <a:r>
              <a:rPr lang="en-US" sz="2200" dirty="0" smtClean="0"/>
              <a:t>Applies </a:t>
            </a:r>
            <a:r>
              <a:rPr lang="en-US" sz="2200" dirty="0"/>
              <a:t>to covered entities and business associates</a:t>
            </a:r>
          </a:p>
          <a:p>
            <a:pPr marL="342900" indent="-342900">
              <a:buFont typeface="Arial" panose="020B0604020202020204" pitchFamily="34" charset="0"/>
              <a:buChar char="•"/>
            </a:pPr>
            <a:r>
              <a:rPr lang="en-US" sz="2200" dirty="0" smtClean="0"/>
              <a:t>Increases </a:t>
            </a:r>
            <a:r>
              <a:rPr lang="en-US" sz="2200" dirty="0"/>
              <a:t>penalties for privacy and security violations</a:t>
            </a:r>
          </a:p>
          <a:p>
            <a:pPr marL="342900" indent="-342900">
              <a:buFont typeface="Arial" panose="020B0604020202020204" pitchFamily="34" charset="0"/>
              <a:buChar char="•"/>
            </a:pPr>
            <a:r>
              <a:rPr lang="en-US" sz="2200" dirty="0" smtClean="0"/>
              <a:t>Creates </a:t>
            </a:r>
            <a:r>
              <a:rPr lang="en-US" sz="2200" dirty="0"/>
              <a:t>a nationwide electronic health record</a:t>
            </a:r>
          </a:p>
        </p:txBody>
      </p:sp>
    </p:spTree>
    <p:extLst>
      <p:ext uri="{BB962C8B-B14F-4D97-AF65-F5344CB8AC3E}">
        <p14:creationId xmlns:p14="http://schemas.microsoft.com/office/powerpoint/2010/main" val="53460372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66776"/>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Key HITECH Changes</a:t>
            </a:r>
            <a:endParaRPr lang="en-US" sz="32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11</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7" y="756742"/>
            <a:ext cx="8410801" cy="923330"/>
          </a:xfrm>
          <a:prstGeom prst="rect">
            <a:avLst/>
          </a:prstGeom>
          <a:noFill/>
        </p:spPr>
        <p:txBody>
          <a:bodyPr wrap="square" rtlCol="0">
            <a:spAutoFit/>
          </a:bodyPr>
          <a:lstStyle/>
          <a:p>
            <a:pPr marL="342900" indent="-342900">
              <a:buFont typeface="Arial" panose="020B0604020202020204" pitchFamily="34" charset="0"/>
              <a:buChar char="•"/>
            </a:pPr>
            <a:endParaRPr lang="en-US" b="1" dirty="0" smtClean="0"/>
          </a:p>
          <a:p>
            <a:r>
              <a:rPr lang="en-US" sz="2000" b="1" dirty="0"/>
              <a:t>While there are many changes as a result of HITECH, some of the more substantial changes include:</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4232283046"/>
              </p:ext>
            </p:extLst>
          </p:nvPr>
        </p:nvGraphicFramePr>
        <p:xfrm>
          <a:off x="366597" y="1760714"/>
          <a:ext cx="8382000" cy="2585720"/>
        </p:xfrm>
        <a:graphic>
          <a:graphicData uri="http://schemas.openxmlformats.org/drawingml/2006/table">
            <a:tbl>
              <a:tblPr firstRow="1" bandRow="1">
                <a:tableStyleId>{A8BA8179-A05A-44DF-8A9A-49BCA9EBD23C}</a:tableStyleId>
              </a:tblPr>
              <a:tblGrid>
                <a:gridCol w="4191000">
                  <a:extLst>
                    <a:ext uri="{9D8B030D-6E8A-4147-A177-3AD203B41FA5}">
                      <a16:colId xmlns:a16="http://schemas.microsoft.com/office/drawing/2014/main" val="3837223869"/>
                    </a:ext>
                  </a:extLst>
                </a:gridCol>
                <a:gridCol w="4191000">
                  <a:extLst>
                    <a:ext uri="{9D8B030D-6E8A-4147-A177-3AD203B41FA5}">
                      <a16:colId xmlns:a16="http://schemas.microsoft.com/office/drawing/2014/main" val="2240669900"/>
                    </a:ext>
                  </a:extLst>
                </a:gridCol>
              </a:tblGrid>
              <a:tr h="370840">
                <a:tc>
                  <a:txBody>
                    <a:bodyPr/>
                    <a:lstStyle/>
                    <a:p>
                      <a:pPr marL="285750" indent="-285750">
                        <a:buFont typeface="Arial" panose="020B0604020202020204" pitchFamily="34" charset="0"/>
                        <a:buChar char="•"/>
                      </a:pPr>
                      <a:r>
                        <a:rPr lang="en-US" dirty="0" smtClean="0"/>
                        <a:t>Breach Notification</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Restrictions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17536372"/>
                  </a:ext>
                </a:extLst>
              </a:tr>
              <a:tr h="370840">
                <a:tc>
                  <a:txBody>
                    <a:bodyPr/>
                    <a:lstStyle/>
                    <a:p>
                      <a:pPr marL="285750" indent="-285750">
                        <a:buFont typeface="Arial" panose="020B0604020202020204" pitchFamily="34" charset="0"/>
                        <a:buChar char="•"/>
                      </a:pPr>
                      <a:r>
                        <a:rPr lang="en-US" dirty="0" smtClean="0"/>
                        <a:t>Penalties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OCR Privacy Audits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09203877"/>
                  </a:ext>
                </a:extLst>
              </a:tr>
              <a:tr h="370840">
                <a:tc>
                  <a:txBody>
                    <a:bodyPr/>
                    <a:lstStyle/>
                    <a:p>
                      <a:pPr marL="285750" indent="-285750">
                        <a:buFont typeface="Arial" panose="020B0604020202020204" pitchFamily="34" charset="0"/>
                        <a:buChar char="•"/>
                      </a:pPr>
                      <a:r>
                        <a:rPr lang="en-US" dirty="0" smtClean="0"/>
                        <a:t>Criminal provisions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Copy charges for providing copies from EHR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280445"/>
                  </a:ext>
                </a:extLst>
              </a:tr>
              <a:tr h="370840">
                <a:tc>
                  <a:txBody>
                    <a:bodyPr/>
                    <a:lstStyle/>
                    <a:p>
                      <a:pPr marL="285750" indent="-285750">
                        <a:buFont typeface="Arial" panose="020B0604020202020204" pitchFamily="34" charset="0"/>
                        <a:buChar char="•"/>
                      </a:pPr>
                      <a:r>
                        <a:rPr lang="en-US" dirty="0" smtClean="0"/>
                        <a:t>Accounting of Disclosure for treatment, and health care operations in electronic health record (EHR)environment</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Sharing of civil monetary penalties with harmed individuals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3860038"/>
                  </a:ext>
                </a:extLst>
              </a:tr>
              <a:tr h="370840">
                <a:tc>
                  <a:txBody>
                    <a:bodyPr/>
                    <a:lstStyle/>
                    <a:p>
                      <a:pPr marL="285750" indent="-285750">
                        <a:buFont typeface="Arial" panose="020B0604020202020204" pitchFamily="34" charset="0"/>
                        <a:buChar char="•"/>
                      </a:pPr>
                      <a:r>
                        <a:rPr lang="en-US" dirty="0" smtClean="0"/>
                        <a:t>Business Associate Agreements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Private cause of action</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09941479"/>
                  </a:ext>
                </a:extLst>
              </a:tr>
              <a:tr h="370840">
                <a:tc>
                  <a:txBody>
                    <a:bodyPr/>
                    <a:lstStyle/>
                    <a:p>
                      <a:pPr marL="285750" indent="-285750">
                        <a:buFont typeface="Arial" panose="020B0604020202020204" pitchFamily="34" charset="0"/>
                        <a:buChar char="•"/>
                      </a:pPr>
                      <a:r>
                        <a:rPr lang="en-US" dirty="0" smtClean="0"/>
                        <a:t>Right to Access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HIPAA preemption applies to new provisions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64711472"/>
                  </a:ext>
                </a:extLst>
              </a:tr>
            </a:tbl>
          </a:graphicData>
        </a:graphic>
      </p:graphicFrame>
      <p:sp>
        <p:nvSpPr>
          <p:cNvPr id="3" name="TextBox 2"/>
          <p:cNvSpPr txBox="1"/>
          <p:nvPr/>
        </p:nvSpPr>
        <p:spPr>
          <a:xfrm>
            <a:off x="409855" y="5461493"/>
            <a:ext cx="8295484" cy="307777"/>
          </a:xfrm>
          <a:prstGeom prst="rect">
            <a:avLst/>
          </a:prstGeom>
          <a:noFill/>
        </p:spPr>
        <p:txBody>
          <a:bodyPr wrap="square" rtlCol="0">
            <a:spAutoFit/>
          </a:bodyPr>
          <a:lstStyle/>
          <a:p>
            <a:pPr algn="ctr"/>
            <a:r>
              <a:rPr lang="en-US" dirty="0" smtClean="0"/>
              <a:t>Let’s look at some of the details of these changes.</a:t>
            </a:r>
            <a:endParaRPr lang="en-US" dirty="0"/>
          </a:p>
        </p:txBody>
      </p:sp>
    </p:spTree>
    <p:extLst>
      <p:ext uri="{BB962C8B-B14F-4D97-AF65-F5344CB8AC3E}">
        <p14:creationId xmlns:p14="http://schemas.microsoft.com/office/powerpoint/2010/main" val="1320961453"/>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Breach Notification</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12</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438599" y="756742"/>
            <a:ext cx="8382000" cy="4154984"/>
          </a:xfrm>
          <a:prstGeom prst="rect">
            <a:avLst/>
          </a:prstGeom>
          <a:noFill/>
        </p:spPr>
        <p:txBody>
          <a:bodyPr wrap="square" rtlCol="0">
            <a:spAutoFit/>
          </a:bodyPr>
          <a:lstStyle/>
          <a:p>
            <a:endParaRPr lang="en-US" sz="2400" u="sng" dirty="0" smtClean="0"/>
          </a:p>
          <a:p>
            <a:r>
              <a:rPr lang="en-US" sz="2400" dirty="0"/>
              <a:t>A breach is any impermissible acquisition, access, use, or disclosure of unsecured protected health information which compromises the security or privacy of such information</a:t>
            </a:r>
            <a:r>
              <a:rPr lang="en-US" sz="2400" dirty="0" smtClean="0"/>
              <a:t>.</a:t>
            </a:r>
          </a:p>
          <a:p>
            <a:endParaRPr lang="en-US" sz="2400" dirty="0"/>
          </a:p>
          <a:p>
            <a:r>
              <a:rPr lang="en-US" sz="2400" dirty="0"/>
              <a:t>HITECH provisions requires the following notifications when breaches (as defined in </a:t>
            </a:r>
            <a:r>
              <a:rPr lang="en-US" sz="2400" dirty="0" smtClean="0"/>
              <a:t>PHI.006) </a:t>
            </a:r>
            <a:r>
              <a:rPr lang="en-US" sz="2400" dirty="0"/>
              <a:t>occur:</a:t>
            </a:r>
          </a:p>
          <a:p>
            <a:pPr marL="342900" indent="-342900">
              <a:buFont typeface="Arial" panose="020B0604020202020204" pitchFamily="34" charset="0"/>
              <a:buChar char="•"/>
            </a:pPr>
            <a:r>
              <a:rPr lang="en-US" sz="2200" dirty="0" smtClean="0"/>
              <a:t>To </a:t>
            </a:r>
            <a:r>
              <a:rPr lang="en-US" sz="2200" dirty="0"/>
              <a:t>the patient</a:t>
            </a:r>
          </a:p>
          <a:p>
            <a:pPr marL="342900" indent="-342900">
              <a:buFont typeface="Arial" panose="020B0604020202020204" pitchFamily="34" charset="0"/>
              <a:buChar char="•"/>
            </a:pPr>
            <a:r>
              <a:rPr lang="en-US" sz="2200" dirty="0" smtClean="0"/>
              <a:t>To </a:t>
            </a:r>
            <a:r>
              <a:rPr lang="en-US" sz="2200" dirty="0"/>
              <a:t>the Department of Health and Human Services</a:t>
            </a:r>
          </a:p>
          <a:p>
            <a:pPr marL="342900" indent="-342900">
              <a:buFont typeface="Arial" panose="020B0604020202020204" pitchFamily="34" charset="0"/>
              <a:buChar char="•"/>
            </a:pPr>
            <a:r>
              <a:rPr lang="en-US" sz="2200" dirty="0" smtClean="0"/>
              <a:t>To </a:t>
            </a:r>
            <a:r>
              <a:rPr lang="en-US" sz="2200" dirty="0"/>
              <a:t>the media when the breach involves more </a:t>
            </a:r>
            <a:r>
              <a:rPr lang="en-US" sz="2200" dirty="0" smtClean="0"/>
              <a:t>than 500 </a:t>
            </a:r>
            <a:r>
              <a:rPr lang="en-US" sz="2200" dirty="0"/>
              <a:t>Individuals in the same state or jurisdiction</a:t>
            </a:r>
          </a:p>
        </p:txBody>
      </p:sp>
    </p:spTree>
    <p:extLst>
      <p:ext uri="{BB962C8B-B14F-4D97-AF65-F5344CB8AC3E}">
        <p14:creationId xmlns:p14="http://schemas.microsoft.com/office/powerpoint/2010/main" val="3217294570"/>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Civil Monetary Penalties for Non-Compliance*</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13</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pic>
        <p:nvPicPr>
          <p:cNvPr id="3" name="Picture 2"/>
          <p:cNvPicPr>
            <a:picLocks noChangeAspect="1"/>
          </p:cNvPicPr>
          <p:nvPr/>
        </p:nvPicPr>
        <p:blipFill>
          <a:blip r:embed="rId4"/>
          <a:stretch>
            <a:fillRect/>
          </a:stretch>
        </p:blipFill>
        <p:spPr>
          <a:xfrm>
            <a:off x="380999" y="2104222"/>
            <a:ext cx="8410799" cy="2943406"/>
          </a:xfrm>
          <a:prstGeom prst="rect">
            <a:avLst/>
          </a:prstGeom>
        </p:spPr>
      </p:pic>
      <p:sp>
        <p:nvSpPr>
          <p:cNvPr id="4" name="Rectangle 3"/>
          <p:cNvSpPr/>
          <p:nvPr/>
        </p:nvSpPr>
        <p:spPr>
          <a:xfrm>
            <a:off x="7167737" y="5047628"/>
            <a:ext cx="1508746" cy="307777"/>
          </a:xfrm>
          <a:prstGeom prst="rect">
            <a:avLst/>
          </a:prstGeom>
        </p:spPr>
        <p:txBody>
          <a:bodyPr wrap="none">
            <a:spAutoFit/>
          </a:bodyPr>
          <a:lstStyle/>
          <a:p>
            <a:pPr algn="r"/>
            <a:r>
              <a:rPr lang="en-US" dirty="0"/>
              <a:t>*As of 9/06/2016</a:t>
            </a:r>
          </a:p>
        </p:txBody>
      </p:sp>
    </p:spTree>
    <p:extLst>
      <p:ext uri="{BB962C8B-B14F-4D97-AF65-F5344CB8AC3E}">
        <p14:creationId xmlns:p14="http://schemas.microsoft.com/office/powerpoint/2010/main" val="2332321064"/>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Criminal Penalties for Non-Compliance</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14</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2" name="TextBox 1"/>
          <p:cNvSpPr txBox="1"/>
          <p:nvPr/>
        </p:nvSpPr>
        <p:spPr>
          <a:xfrm>
            <a:off x="380999" y="1371216"/>
            <a:ext cx="8410799" cy="5355312"/>
          </a:xfrm>
          <a:prstGeom prst="rect">
            <a:avLst/>
          </a:prstGeom>
          <a:noFill/>
        </p:spPr>
        <p:txBody>
          <a:bodyPr wrap="square" rtlCol="0">
            <a:spAutoFit/>
          </a:bodyPr>
          <a:lstStyle/>
          <a:p>
            <a:pPr marL="285750" indent="-285750">
              <a:buFont typeface="Arial" panose="020B0604020202020204" pitchFamily="34" charset="0"/>
              <a:buChar char="•"/>
            </a:pPr>
            <a:r>
              <a:rPr lang="en-US" sz="2200" dirty="0"/>
              <a:t>For health plans, providers, employees, clearinghouses and business associates that knowingly and improperly disclose information or obtain information under false pretenses can be assess penalties. These penalties can also apply to any “person”.</a:t>
            </a:r>
          </a:p>
          <a:p>
            <a:endParaRPr lang="en-US" sz="1100" dirty="0"/>
          </a:p>
          <a:p>
            <a:pPr lvl="2"/>
            <a:r>
              <a:rPr lang="en-US" dirty="0" smtClean="0"/>
              <a:t>	</a:t>
            </a:r>
            <a:r>
              <a:rPr lang="en-US" sz="2000" dirty="0" smtClean="0"/>
              <a:t>up </a:t>
            </a:r>
            <a:r>
              <a:rPr lang="en-US" sz="2000" dirty="0"/>
              <a:t>to </a:t>
            </a:r>
            <a:r>
              <a:rPr lang="en-US" sz="2000" dirty="0">
                <a:solidFill>
                  <a:srgbClr val="951926"/>
                </a:solidFill>
              </a:rPr>
              <a:t>$50,000 </a:t>
            </a:r>
            <a:r>
              <a:rPr lang="en-US" sz="2000" dirty="0"/>
              <a:t>and </a:t>
            </a:r>
            <a:r>
              <a:rPr lang="en-US" sz="2000" dirty="0">
                <a:solidFill>
                  <a:srgbClr val="951926"/>
                </a:solidFill>
              </a:rPr>
              <a:t>one year in prison </a:t>
            </a:r>
            <a:r>
              <a:rPr lang="en-US" sz="2000" dirty="0"/>
              <a:t>for obtaining or disclosing </a:t>
            </a:r>
            <a:endParaRPr lang="en-US" sz="2000" dirty="0" smtClean="0"/>
          </a:p>
          <a:p>
            <a:pPr lvl="2"/>
            <a:r>
              <a:rPr lang="en-US" sz="2000" dirty="0"/>
              <a:t>	</a:t>
            </a:r>
            <a:r>
              <a:rPr lang="en-US" sz="2000" dirty="0" smtClean="0"/>
              <a:t>protected </a:t>
            </a:r>
            <a:r>
              <a:rPr lang="en-US" sz="2000" dirty="0"/>
              <a:t>health information </a:t>
            </a:r>
            <a:r>
              <a:rPr lang="en-US" sz="2000" dirty="0" smtClean="0"/>
              <a:t>(</a:t>
            </a:r>
            <a:r>
              <a:rPr lang="en-US" sz="2000" dirty="0"/>
              <a:t>PHI)</a:t>
            </a:r>
          </a:p>
          <a:p>
            <a:r>
              <a:rPr lang="en-US" sz="2000" dirty="0" smtClean="0"/>
              <a:t>	up </a:t>
            </a:r>
            <a:r>
              <a:rPr lang="en-US" sz="2000" dirty="0"/>
              <a:t>to </a:t>
            </a:r>
            <a:r>
              <a:rPr lang="en-US" sz="2000" dirty="0">
                <a:solidFill>
                  <a:srgbClr val="951926"/>
                </a:solidFill>
              </a:rPr>
              <a:t>$100,000 </a:t>
            </a:r>
            <a:r>
              <a:rPr lang="en-US" sz="2000" dirty="0"/>
              <a:t>and up to </a:t>
            </a:r>
            <a:r>
              <a:rPr lang="en-US" sz="2000" dirty="0">
                <a:solidFill>
                  <a:srgbClr val="951926"/>
                </a:solidFill>
              </a:rPr>
              <a:t>five years in prison </a:t>
            </a:r>
            <a:r>
              <a:rPr lang="en-US" sz="2000" dirty="0"/>
              <a:t>for obtaining </a:t>
            </a:r>
            <a:endParaRPr lang="en-US" sz="2000" dirty="0" smtClean="0"/>
          </a:p>
          <a:p>
            <a:r>
              <a:rPr lang="en-US" sz="2000" dirty="0"/>
              <a:t>	</a:t>
            </a:r>
            <a:r>
              <a:rPr lang="en-US" sz="2000" dirty="0" smtClean="0"/>
              <a:t>protected </a:t>
            </a:r>
            <a:r>
              <a:rPr lang="en-US" sz="2000" dirty="0"/>
              <a:t>health information under </a:t>
            </a:r>
            <a:r>
              <a:rPr lang="en-US" sz="2000" dirty="0" smtClean="0"/>
              <a:t>"</a:t>
            </a:r>
            <a:r>
              <a:rPr lang="en-US" sz="2000" dirty="0"/>
              <a:t>false pretenses"</a:t>
            </a:r>
          </a:p>
          <a:p>
            <a:r>
              <a:rPr lang="en-US" sz="2000" dirty="0" smtClean="0"/>
              <a:t>	up </a:t>
            </a:r>
            <a:r>
              <a:rPr lang="en-US" sz="2000" dirty="0"/>
              <a:t>to </a:t>
            </a:r>
            <a:r>
              <a:rPr lang="en-US" sz="2000" dirty="0">
                <a:solidFill>
                  <a:srgbClr val="951926"/>
                </a:solidFill>
              </a:rPr>
              <a:t>$250,000 </a:t>
            </a:r>
            <a:r>
              <a:rPr lang="en-US" sz="2000" dirty="0"/>
              <a:t>and up to </a:t>
            </a:r>
            <a:r>
              <a:rPr lang="en-US" sz="2000" dirty="0">
                <a:solidFill>
                  <a:srgbClr val="951926"/>
                </a:solidFill>
              </a:rPr>
              <a:t>10 years in prison </a:t>
            </a:r>
            <a:r>
              <a:rPr lang="en-US" sz="2000" dirty="0"/>
              <a:t>for obtaining or </a:t>
            </a:r>
            <a:endParaRPr lang="en-US" sz="2000" dirty="0" smtClean="0"/>
          </a:p>
          <a:p>
            <a:r>
              <a:rPr lang="en-US" sz="2000" dirty="0"/>
              <a:t>	</a:t>
            </a:r>
            <a:r>
              <a:rPr lang="en-US" sz="2000" dirty="0" smtClean="0"/>
              <a:t>disclosing </a:t>
            </a:r>
            <a:r>
              <a:rPr lang="en-US" sz="2000" dirty="0"/>
              <a:t>protected health </a:t>
            </a:r>
            <a:r>
              <a:rPr lang="en-US" sz="2000" dirty="0" smtClean="0"/>
              <a:t>information </a:t>
            </a:r>
            <a:r>
              <a:rPr lang="en-US" sz="2000" dirty="0"/>
              <a:t>with the intent to sell, </a:t>
            </a:r>
            <a:endParaRPr lang="en-US" sz="2000" dirty="0" smtClean="0"/>
          </a:p>
          <a:p>
            <a:r>
              <a:rPr lang="en-US" sz="2000" dirty="0"/>
              <a:t>	</a:t>
            </a:r>
            <a:r>
              <a:rPr lang="en-US" sz="2000" dirty="0" smtClean="0"/>
              <a:t>transfer </a:t>
            </a:r>
            <a:r>
              <a:rPr lang="en-US" sz="2000" dirty="0"/>
              <a:t>or use it for commercial advantage, personal gain </a:t>
            </a:r>
            <a:r>
              <a:rPr lang="en-US" sz="2000" dirty="0" smtClean="0"/>
              <a:t>or </a:t>
            </a:r>
          </a:p>
          <a:p>
            <a:r>
              <a:rPr lang="en-US" sz="2000" dirty="0"/>
              <a:t>	</a:t>
            </a:r>
            <a:r>
              <a:rPr lang="en-US" sz="2000" dirty="0" smtClean="0"/>
              <a:t>malicious </a:t>
            </a:r>
            <a:r>
              <a:rPr lang="en-US" sz="2000" dirty="0"/>
              <a:t>harm</a:t>
            </a:r>
          </a:p>
          <a:p>
            <a:endParaRPr lang="en-US" sz="1100" dirty="0"/>
          </a:p>
          <a:p>
            <a:pPr marL="285750" indent="-285750">
              <a:buFont typeface="Arial" panose="020B0604020202020204" pitchFamily="34" charset="0"/>
              <a:buChar char="•"/>
            </a:pPr>
            <a:r>
              <a:rPr lang="en-US" sz="2200" dirty="0"/>
              <a:t>Penalties are higher for actions designed to generate monetary gain.</a:t>
            </a:r>
          </a:p>
        </p:txBody>
      </p:sp>
    </p:spTree>
    <p:extLst>
      <p:ext uri="{BB962C8B-B14F-4D97-AF65-F5344CB8AC3E}">
        <p14:creationId xmlns:p14="http://schemas.microsoft.com/office/powerpoint/2010/main" val="1362944178"/>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What is a Covered Entity </a:t>
            </a:r>
            <a:r>
              <a:rPr lang="en-US" sz="4000" b="1" dirty="0" smtClean="0">
                <a:solidFill>
                  <a:srgbClr val="951926"/>
                </a:solidFill>
                <a:latin typeface="Garamond"/>
                <a:ea typeface="Garamond"/>
                <a:cs typeface="Garamond"/>
                <a:sym typeface="Garamond"/>
              </a:rPr>
              <a:t>(CE)</a:t>
            </a:r>
            <a:r>
              <a:rPr lang="en-US" sz="4400" b="1" dirty="0" smtClean="0">
                <a:solidFill>
                  <a:srgbClr val="951926"/>
                </a:solidFill>
                <a:latin typeface="Garamond"/>
                <a:ea typeface="Garamond"/>
                <a:cs typeface="Garamond"/>
                <a:sym typeface="Garamond"/>
              </a:rPr>
              <a:t>?</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15</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438599" y="756742"/>
            <a:ext cx="8382000" cy="437042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A </a:t>
            </a:r>
            <a:r>
              <a:rPr lang="en-US" sz="2400" dirty="0"/>
              <a:t>Covered Entity is any entity that is subject to HIPAA and </a:t>
            </a:r>
            <a:r>
              <a:rPr lang="en-US" sz="2400" dirty="0" smtClean="0"/>
              <a:t>HITECH</a:t>
            </a:r>
          </a:p>
          <a:p>
            <a:endParaRPr lang="en-US" sz="2400" dirty="0"/>
          </a:p>
          <a:p>
            <a:pPr marL="342900" indent="-342900">
              <a:buFont typeface="Arial" panose="020B0604020202020204" pitchFamily="34" charset="0"/>
              <a:buChar char="•"/>
            </a:pPr>
            <a:r>
              <a:rPr lang="en-US" sz="2400" dirty="0" smtClean="0"/>
              <a:t>Health </a:t>
            </a:r>
            <a:r>
              <a:rPr lang="en-US" sz="2400" dirty="0"/>
              <a:t>plans, health care clearing houses, and health care providers that transmit electronically for billing</a:t>
            </a:r>
            <a:r>
              <a:rPr lang="en-US" sz="2400" dirty="0" smtClean="0"/>
              <a:t>:</a:t>
            </a:r>
            <a:endParaRPr lang="en-US" sz="2400" dirty="0"/>
          </a:p>
          <a:p>
            <a:pPr lvl="1"/>
            <a:r>
              <a:rPr lang="en-US" sz="2400" dirty="0" smtClean="0"/>
              <a:t>	</a:t>
            </a:r>
            <a:r>
              <a:rPr lang="en-US" sz="2200" dirty="0" smtClean="0"/>
              <a:t>Hospitals</a:t>
            </a:r>
            <a:endParaRPr lang="en-US" sz="2200" dirty="0"/>
          </a:p>
          <a:p>
            <a:r>
              <a:rPr lang="en-US" sz="2200" dirty="0"/>
              <a:t>	</a:t>
            </a:r>
            <a:r>
              <a:rPr lang="en-US" sz="2200" dirty="0" smtClean="0"/>
              <a:t>Physician </a:t>
            </a:r>
            <a:r>
              <a:rPr lang="en-US" sz="2200" dirty="0"/>
              <a:t>Practices</a:t>
            </a:r>
          </a:p>
          <a:p>
            <a:r>
              <a:rPr lang="en-US" sz="2200" dirty="0"/>
              <a:t>	</a:t>
            </a:r>
            <a:r>
              <a:rPr lang="en-US" sz="2200" dirty="0" smtClean="0"/>
              <a:t>Insurance </a:t>
            </a:r>
            <a:r>
              <a:rPr lang="en-US" sz="2200" dirty="0"/>
              <a:t>Companies</a:t>
            </a:r>
          </a:p>
          <a:p>
            <a:r>
              <a:rPr lang="en-US" sz="2200" dirty="0"/>
              <a:t>	</a:t>
            </a:r>
            <a:r>
              <a:rPr lang="en-US" sz="2200" dirty="0" smtClean="0"/>
              <a:t>Ambulance </a:t>
            </a:r>
            <a:r>
              <a:rPr lang="en-US" sz="2200" dirty="0"/>
              <a:t>transportation services</a:t>
            </a:r>
          </a:p>
          <a:p>
            <a:r>
              <a:rPr lang="en-US" sz="2200" dirty="0"/>
              <a:t>	</a:t>
            </a:r>
            <a:r>
              <a:rPr lang="en-US" sz="2200" dirty="0" smtClean="0"/>
              <a:t>Home </a:t>
            </a:r>
            <a:r>
              <a:rPr lang="en-US" sz="2200" dirty="0"/>
              <a:t>Health Agencies</a:t>
            </a:r>
          </a:p>
          <a:p>
            <a:r>
              <a:rPr lang="en-US" sz="2200" dirty="0"/>
              <a:t>	</a:t>
            </a:r>
            <a:r>
              <a:rPr lang="en-US" sz="2200" dirty="0" smtClean="0"/>
              <a:t>Hospice</a:t>
            </a:r>
            <a:endParaRPr lang="en-US" sz="2200" dirty="0"/>
          </a:p>
        </p:txBody>
      </p:sp>
    </p:spTree>
    <p:extLst>
      <p:ext uri="{BB962C8B-B14F-4D97-AF65-F5344CB8AC3E}">
        <p14:creationId xmlns:p14="http://schemas.microsoft.com/office/powerpoint/2010/main" val="900481781"/>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What does that mean to you?</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16</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8" y="762493"/>
            <a:ext cx="8382000" cy="489364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You </a:t>
            </a:r>
            <a:r>
              <a:rPr lang="en-US" sz="2400" dirty="0"/>
              <a:t>can share information without patient authorization as it relates to Treatment, Payment or Health Care Operations </a:t>
            </a:r>
            <a:r>
              <a:rPr lang="en-US" sz="2400" dirty="0">
                <a:solidFill>
                  <a:srgbClr val="951926"/>
                </a:solidFill>
              </a:rPr>
              <a:t>(TPO)</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Other </a:t>
            </a:r>
            <a:r>
              <a:rPr lang="en-US" sz="2400" dirty="0"/>
              <a:t>covered entities will request only minimum necessary to perform their job</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You </a:t>
            </a:r>
            <a:r>
              <a:rPr lang="en-US" sz="2400" dirty="0"/>
              <a:t>may request the minimal information necessary from other covered entities for reasons of TPO without patient authorization</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May </a:t>
            </a:r>
            <a:r>
              <a:rPr lang="en-US" sz="2400" dirty="0"/>
              <a:t>need to verify the requestor according to policy</a:t>
            </a:r>
            <a:endParaRPr lang="en-US" sz="2200" dirty="0"/>
          </a:p>
        </p:txBody>
      </p:sp>
    </p:spTree>
    <p:extLst>
      <p:ext uri="{BB962C8B-B14F-4D97-AF65-F5344CB8AC3E}">
        <p14:creationId xmlns:p14="http://schemas.microsoft.com/office/powerpoint/2010/main" val="367027213"/>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Disclosing PHI </a:t>
            </a:r>
            <a:r>
              <a:rPr lang="en-US" sz="4000" b="1" dirty="0" smtClean="0">
                <a:solidFill>
                  <a:srgbClr val="951926"/>
                </a:solidFill>
                <a:latin typeface="Garamond"/>
                <a:ea typeface="Garamond"/>
                <a:cs typeface="Garamond"/>
                <a:sym typeface="Garamond"/>
              </a:rPr>
              <a:t>to Family Members &amp; Friends Who Call the Unit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17</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113524" y="1089444"/>
            <a:ext cx="5649475" cy="4862870"/>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200" dirty="0"/>
              <a:t>All patients are given a personal Patient Passcode during registration.</a:t>
            </a:r>
          </a:p>
          <a:p>
            <a:pPr marL="342900" indent="-342900">
              <a:buFont typeface="Arial" panose="020B0604020202020204" pitchFamily="34" charset="0"/>
              <a:buChar char="•"/>
            </a:pPr>
            <a:r>
              <a:rPr lang="en-US" sz="2200" dirty="0"/>
              <a:t>It is the responsibility of the patient to share their passcode with family and friends if they want the hospital to share PHI related to their condition and treatment.</a:t>
            </a:r>
          </a:p>
          <a:p>
            <a:pPr marL="342900" indent="-342900">
              <a:buFont typeface="Arial" panose="020B0604020202020204" pitchFamily="34" charset="0"/>
              <a:buChar char="•"/>
            </a:pPr>
            <a:r>
              <a:rPr lang="en-US" sz="2200" dirty="0"/>
              <a:t>Family or Friends must provide Patient Passcode to receive information other than what is provided in the facility directory.</a:t>
            </a:r>
          </a:p>
          <a:p>
            <a:pPr marL="342900" indent="-342900">
              <a:buFont typeface="Arial" panose="020B0604020202020204" pitchFamily="34" charset="0"/>
              <a:buChar char="•"/>
            </a:pPr>
            <a:r>
              <a:rPr lang="en-US" sz="2200" dirty="0"/>
              <a:t>Requests to change the Patient Passcode must be routed to the FPO.</a:t>
            </a:r>
          </a:p>
        </p:txBody>
      </p:sp>
      <p:pic>
        <p:nvPicPr>
          <p:cNvPr id="2" name="Picture 1"/>
          <p:cNvPicPr>
            <a:picLocks noChangeAspect="1"/>
          </p:cNvPicPr>
          <p:nvPr/>
        </p:nvPicPr>
        <p:blipFill>
          <a:blip r:embed="rId4"/>
          <a:stretch>
            <a:fillRect/>
          </a:stretch>
        </p:blipFill>
        <p:spPr>
          <a:xfrm>
            <a:off x="0" y="1774464"/>
            <a:ext cx="3201750" cy="3773492"/>
          </a:xfrm>
          <a:prstGeom prst="rect">
            <a:avLst/>
          </a:prstGeom>
        </p:spPr>
      </p:pic>
      <p:pic>
        <p:nvPicPr>
          <p:cNvPr id="3" name="Picture 2"/>
          <p:cNvPicPr>
            <a:picLocks noChangeAspect="1"/>
          </p:cNvPicPr>
          <p:nvPr/>
        </p:nvPicPr>
        <p:blipFill>
          <a:blip r:embed="rId5"/>
          <a:stretch>
            <a:fillRect/>
          </a:stretch>
        </p:blipFill>
        <p:spPr>
          <a:xfrm>
            <a:off x="380999" y="5889600"/>
            <a:ext cx="2231329" cy="365792"/>
          </a:xfrm>
          <a:prstGeom prst="rect">
            <a:avLst/>
          </a:prstGeom>
        </p:spPr>
      </p:pic>
      <p:pic>
        <p:nvPicPr>
          <p:cNvPr id="4" name="Picture 3"/>
          <p:cNvPicPr>
            <a:picLocks noChangeAspect="1"/>
          </p:cNvPicPr>
          <p:nvPr/>
        </p:nvPicPr>
        <p:blipFill>
          <a:blip r:embed="rId6"/>
          <a:stretch>
            <a:fillRect/>
          </a:stretch>
        </p:blipFill>
        <p:spPr>
          <a:xfrm>
            <a:off x="2612328" y="5816442"/>
            <a:ext cx="6066046" cy="512108"/>
          </a:xfrm>
          <a:prstGeom prst="rect">
            <a:avLst/>
          </a:prstGeom>
        </p:spPr>
      </p:pic>
    </p:spTree>
    <p:extLst>
      <p:ext uri="{BB962C8B-B14F-4D97-AF65-F5344CB8AC3E}">
        <p14:creationId xmlns:p14="http://schemas.microsoft.com/office/powerpoint/2010/main" val="3554752435"/>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Verification of Requestors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18</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799" cy="384720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200" dirty="0"/>
              <a:t>Verify the identity of any person or entity when the person or entity is unknown to the workforce member and is requesting PHI either in person, verbally or via written request</a:t>
            </a:r>
          </a:p>
          <a:p>
            <a:endParaRPr lang="en-US" sz="2200" dirty="0"/>
          </a:p>
          <a:p>
            <a:pPr marL="342900" indent="-342900">
              <a:buFont typeface="Arial" panose="020B0604020202020204" pitchFamily="34" charset="0"/>
              <a:buChar char="•"/>
            </a:pPr>
            <a:r>
              <a:rPr lang="en-US" sz="2200" dirty="0"/>
              <a:t>Individual or Patient/Patient Representative Requestors will need:</a:t>
            </a:r>
          </a:p>
          <a:p>
            <a:r>
              <a:rPr lang="en-US" sz="2200" dirty="0" smtClean="0"/>
              <a:t>	Patient </a:t>
            </a:r>
            <a:r>
              <a:rPr lang="en-US" sz="2200" dirty="0"/>
              <a:t>SS#, DOB and one of the following: </a:t>
            </a:r>
            <a:endParaRPr lang="en-US" sz="2200" dirty="0" smtClean="0"/>
          </a:p>
          <a:p>
            <a:r>
              <a:rPr lang="en-US" sz="2200" dirty="0"/>
              <a:t>	</a:t>
            </a:r>
            <a:r>
              <a:rPr lang="en-US" sz="2200" dirty="0" smtClean="0"/>
              <a:t>	Account </a:t>
            </a:r>
            <a:r>
              <a:rPr lang="en-US" sz="2200" dirty="0"/>
              <a:t>number, street address, medical record </a:t>
            </a:r>
            <a:endParaRPr lang="en-US" sz="2200" dirty="0" smtClean="0"/>
          </a:p>
          <a:p>
            <a:r>
              <a:rPr lang="en-US" sz="2200" dirty="0"/>
              <a:t>	</a:t>
            </a:r>
            <a:r>
              <a:rPr lang="en-US" sz="2200" dirty="0" smtClean="0"/>
              <a:t>	number</a:t>
            </a:r>
            <a:r>
              <a:rPr lang="en-US" sz="2200" dirty="0"/>
              <a:t>, birth certificate, insurance card or policy </a:t>
            </a:r>
            <a:endParaRPr lang="en-US" sz="2200" dirty="0" smtClean="0"/>
          </a:p>
          <a:p>
            <a:r>
              <a:rPr lang="en-US" sz="2200" dirty="0"/>
              <a:t>	</a:t>
            </a:r>
            <a:r>
              <a:rPr lang="en-US" sz="2200" dirty="0" smtClean="0"/>
              <a:t>	number</a:t>
            </a:r>
            <a:endParaRPr lang="en-US" sz="2200" dirty="0"/>
          </a:p>
        </p:txBody>
      </p:sp>
      <p:pic>
        <p:nvPicPr>
          <p:cNvPr id="3" name="Picture 2"/>
          <p:cNvPicPr>
            <a:picLocks noChangeAspect="1"/>
          </p:cNvPicPr>
          <p:nvPr/>
        </p:nvPicPr>
        <p:blipFill>
          <a:blip r:embed="rId4"/>
          <a:stretch>
            <a:fillRect/>
          </a:stretch>
        </p:blipFill>
        <p:spPr>
          <a:xfrm>
            <a:off x="380999" y="5869438"/>
            <a:ext cx="2231329" cy="365792"/>
          </a:xfrm>
          <a:prstGeom prst="rect">
            <a:avLst/>
          </a:prstGeom>
        </p:spPr>
      </p:pic>
      <p:sp>
        <p:nvSpPr>
          <p:cNvPr id="5" name="TextBox 4"/>
          <p:cNvSpPr txBox="1"/>
          <p:nvPr/>
        </p:nvSpPr>
        <p:spPr>
          <a:xfrm>
            <a:off x="2710149" y="5911611"/>
            <a:ext cx="6191480" cy="276999"/>
          </a:xfrm>
          <a:prstGeom prst="rect">
            <a:avLst/>
          </a:prstGeom>
          <a:noFill/>
        </p:spPr>
        <p:txBody>
          <a:bodyPr wrap="square" rtlCol="0">
            <a:spAutoFit/>
          </a:bodyPr>
          <a:lstStyle/>
          <a:p>
            <a:r>
              <a:rPr lang="en-US" sz="1200" dirty="0" smtClean="0"/>
              <a:t>PHI.028 Verification </a:t>
            </a:r>
            <a:r>
              <a:rPr lang="en-US" sz="1200" dirty="0"/>
              <a:t>of External Requestors HIPAA and PHI </a:t>
            </a:r>
          </a:p>
        </p:txBody>
      </p:sp>
    </p:spTree>
    <p:extLst>
      <p:ext uri="{BB962C8B-B14F-4D97-AF65-F5344CB8AC3E}">
        <p14:creationId xmlns:p14="http://schemas.microsoft.com/office/powerpoint/2010/main" val="4214337474"/>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Notice of Privacy Practices </a:t>
            </a:r>
            <a:r>
              <a:rPr lang="en-US" sz="4000" b="1" dirty="0" smtClean="0">
                <a:solidFill>
                  <a:srgbClr val="951926"/>
                </a:solidFill>
                <a:latin typeface="Garamond"/>
                <a:ea typeface="Garamond"/>
                <a:cs typeface="Garamond"/>
                <a:sym typeface="Garamond"/>
              </a:rPr>
              <a:t>(NOPP)</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19</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6537594" cy="4524315"/>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Patient </a:t>
            </a:r>
            <a:r>
              <a:rPr lang="en-US" sz="2400" dirty="0"/>
              <a:t>will receive NOPP upon each registration</a:t>
            </a:r>
          </a:p>
          <a:p>
            <a:pPr marL="342900" indent="-342900">
              <a:buFont typeface="Arial" panose="020B0604020202020204" pitchFamily="34" charset="0"/>
              <a:buChar char="•"/>
            </a:pPr>
            <a:r>
              <a:rPr lang="en-US" sz="2400" dirty="0" smtClean="0"/>
              <a:t>NOPP </a:t>
            </a:r>
            <a:r>
              <a:rPr lang="en-US" sz="2400" dirty="0"/>
              <a:t>outlines patient rights:</a:t>
            </a:r>
          </a:p>
          <a:p>
            <a:pPr lvl="1"/>
            <a:r>
              <a:rPr lang="en-US" sz="2400" dirty="0" smtClean="0"/>
              <a:t>	Breach </a:t>
            </a:r>
            <a:r>
              <a:rPr lang="en-US" sz="2400" dirty="0"/>
              <a:t>Notification</a:t>
            </a:r>
          </a:p>
          <a:p>
            <a:pPr lvl="1"/>
            <a:r>
              <a:rPr lang="en-US" sz="2400" dirty="0" smtClean="0"/>
              <a:t>	Right </a:t>
            </a:r>
            <a:r>
              <a:rPr lang="en-US" sz="2400" dirty="0"/>
              <a:t>to Access</a:t>
            </a:r>
          </a:p>
          <a:p>
            <a:pPr lvl="1"/>
            <a:r>
              <a:rPr lang="en-US" sz="2400" dirty="0" smtClean="0"/>
              <a:t>	Right </a:t>
            </a:r>
            <a:r>
              <a:rPr lang="en-US" sz="2400" dirty="0"/>
              <a:t>to Amend</a:t>
            </a:r>
          </a:p>
          <a:p>
            <a:pPr lvl="1"/>
            <a:r>
              <a:rPr lang="en-US" sz="2400" dirty="0" smtClean="0"/>
              <a:t>	Fundraising </a:t>
            </a:r>
            <a:r>
              <a:rPr lang="en-US" sz="2400" dirty="0"/>
              <a:t>and the Right to </a:t>
            </a:r>
            <a:endParaRPr lang="en-US" sz="2400" dirty="0" smtClean="0"/>
          </a:p>
          <a:p>
            <a:pPr lvl="1"/>
            <a:r>
              <a:rPr lang="en-US" sz="2400" dirty="0"/>
              <a:t>	</a:t>
            </a:r>
            <a:r>
              <a:rPr lang="en-US" sz="2400" dirty="0" smtClean="0"/>
              <a:t>	Opt </a:t>
            </a:r>
            <a:r>
              <a:rPr lang="en-US" sz="2400" dirty="0"/>
              <a:t>Out</a:t>
            </a:r>
          </a:p>
          <a:p>
            <a:pPr lvl="1"/>
            <a:r>
              <a:rPr lang="en-US" sz="2400" dirty="0" smtClean="0"/>
              <a:t>	Confidential </a:t>
            </a:r>
            <a:r>
              <a:rPr lang="en-US" sz="2400" dirty="0"/>
              <a:t>Communication</a:t>
            </a:r>
          </a:p>
          <a:p>
            <a:pPr lvl="1"/>
            <a:r>
              <a:rPr lang="en-US" sz="2400" dirty="0" smtClean="0"/>
              <a:t>	Right </a:t>
            </a:r>
            <a:r>
              <a:rPr lang="en-US" sz="2400" dirty="0"/>
              <a:t>to Privacy Restriction</a:t>
            </a:r>
          </a:p>
          <a:p>
            <a:pPr lvl="1"/>
            <a:r>
              <a:rPr lang="en-US" sz="2400" dirty="0" smtClean="0"/>
              <a:t>	Right </a:t>
            </a:r>
            <a:r>
              <a:rPr lang="en-US" sz="2400" dirty="0"/>
              <a:t>to Opt out of Directory</a:t>
            </a:r>
            <a:endParaRPr lang="en-US" sz="2200" dirty="0"/>
          </a:p>
        </p:txBody>
      </p:sp>
      <p:pic>
        <p:nvPicPr>
          <p:cNvPr id="2" name="Picture 1"/>
          <p:cNvPicPr>
            <a:picLocks noChangeAspect="1"/>
          </p:cNvPicPr>
          <p:nvPr/>
        </p:nvPicPr>
        <p:blipFill>
          <a:blip r:embed="rId4"/>
          <a:stretch>
            <a:fillRect/>
          </a:stretch>
        </p:blipFill>
        <p:spPr>
          <a:xfrm>
            <a:off x="5542959" y="1914441"/>
            <a:ext cx="3220040" cy="4105347"/>
          </a:xfrm>
          <a:prstGeom prst="rect">
            <a:avLst/>
          </a:prstGeom>
        </p:spPr>
      </p:pic>
    </p:spTree>
    <p:extLst>
      <p:ext uri="{BB962C8B-B14F-4D97-AF65-F5344CB8AC3E}">
        <p14:creationId xmlns:p14="http://schemas.microsoft.com/office/powerpoint/2010/main" val="3411338237"/>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a:solidFill>
                  <a:srgbClr val="951926"/>
                </a:solidFill>
                <a:latin typeface="Garamond"/>
                <a:ea typeface="Garamond"/>
                <a:cs typeface="Garamond"/>
                <a:sym typeface="Garamond"/>
              </a:rPr>
              <a:t>Objectives</a:t>
            </a: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2" name="Shape 92"/>
          <p:cNvSpPr txBox="1"/>
          <p:nvPr/>
        </p:nvSpPr>
        <p:spPr>
          <a:xfrm>
            <a:off x="448056" y="759638"/>
            <a:ext cx="8010144" cy="79374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Garamond"/>
              <a:buNone/>
            </a:pPr>
            <a:endParaRPr sz="4400" b="1" i="0" u="none" strike="noStrike" cap="none" dirty="0">
              <a:solidFill>
                <a:srgbClr val="951926"/>
              </a:solidFill>
              <a:latin typeface="Garamond"/>
              <a:ea typeface="Garamond"/>
              <a:cs typeface="Garamond"/>
              <a:sym typeface="Garamond"/>
            </a:endParaRPr>
          </a:p>
        </p:txBody>
      </p: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b="0" i="0" u="none" strike="noStrike" cap="none" dirty="0">
                <a:solidFill>
                  <a:srgbClr val="000000"/>
                </a:solidFill>
                <a:latin typeface="Garamond"/>
                <a:ea typeface="Garamond"/>
                <a:cs typeface="Garamond"/>
                <a:sym typeface="Garamond"/>
              </a:rPr>
              <a:t>2</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8" y="759638"/>
            <a:ext cx="8382000" cy="2677656"/>
          </a:xfrm>
          <a:prstGeom prst="rect">
            <a:avLst/>
          </a:prstGeom>
          <a:noFill/>
        </p:spPr>
        <p:txBody>
          <a:bodyPr wrap="square" rtlCol="0">
            <a:spAutoFit/>
          </a:bodyPr>
          <a:lstStyle/>
          <a:p>
            <a:endParaRPr lang="en-US" sz="2400" dirty="0" smtClean="0"/>
          </a:p>
          <a:p>
            <a:r>
              <a:rPr lang="en-US" sz="2400" dirty="0" smtClean="0"/>
              <a:t>Participants will be able to:</a:t>
            </a:r>
          </a:p>
          <a:p>
            <a:endParaRPr lang="en-US" sz="2400" dirty="0"/>
          </a:p>
          <a:p>
            <a:pPr marL="285750" indent="-285750">
              <a:buFont typeface="Arial" panose="020B0604020202020204" pitchFamily="34" charset="0"/>
              <a:buChar char="•"/>
            </a:pPr>
            <a:r>
              <a:rPr lang="en-US" sz="2400" dirty="0" smtClean="0"/>
              <a:t>Describe an overview of HIPAA and HITECH privacy key definitions and principles</a:t>
            </a:r>
          </a:p>
          <a:p>
            <a:pPr marL="285750" indent="-285750">
              <a:buFont typeface="Arial" panose="020B0604020202020204" pitchFamily="34" charset="0"/>
              <a:buChar char="•"/>
            </a:pPr>
            <a:r>
              <a:rPr lang="en-US" sz="2400" dirty="0" smtClean="0"/>
              <a:t>Describe how HIPAA and HITECH affect job duties</a:t>
            </a:r>
          </a:p>
          <a:p>
            <a:pPr marL="285750" indent="-285750">
              <a:buFont typeface="Arial" panose="020B0604020202020204" pitchFamily="34" charset="0"/>
              <a:buChar char="•"/>
            </a:pPr>
            <a:r>
              <a:rPr lang="en-US" sz="2400" dirty="0" smtClean="0"/>
              <a:t>List tips and guidance for applying privacy requirements</a:t>
            </a:r>
            <a:endParaRPr lang="en-US" sz="2400"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Patient’s Right to Access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20</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382000" cy="2677656"/>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Forward </a:t>
            </a:r>
            <a:r>
              <a:rPr lang="en-US" sz="2400" dirty="0"/>
              <a:t>to HIM for </a:t>
            </a:r>
            <a:r>
              <a:rPr lang="en-US" sz="2400" dirty="0" smtClean="0"/>
              <a:t>processing</a:t>
            </a:r>
          </a:p>
          <a:p>
            <a:endParaRPr lang="en-US" sz="2400" dirty="0"/>
          </a:p>
          <a:p>
            <a:pPr marL="342900" indent="-342900">
              <a:buFont typeface="Arial" panose="020B0604020202020204" pitchFamily="34" charset="0"/>
              <a:buChar char="•"/>
            </a:pPr>
            <a:r>
              <a:rPr lang="en-US" sz="2400" dirty="0" smtClean="0"/>
              <a:t>Must </a:t>
            </a:r>
            <a:r>
              <a:rPr lang="en-US" sz="2400" dirty="0"/>
              <a:t>be able to provide access and/or electronic or paper copy of </a:t>
            </a:r>
            <a:r>
              <a:rPr lang="en-US" sz="2400" dirty="0" smtClean="0"/>
              <a:t>record</a:t>
            </a:r>
          </a:p>
          <a:p>
            <a:endParaRPr lang="en-US" sz="2400" dirty="0"/>
          </a:p>
          <a:p>
            <a:pPr marL="342900" indent="-342900">
              <a:buFont typeface="Arial" panose="020B0604020202020204" pitchFamily="34" charset="0"/>
              <a:buChar char="•"/>
            </a:pPr>
            <a:r>
              <a:rPr lang="en-US" sz="2400" dirty="0" smtClean="0"/>
              <a:t>If </a:t>
            </a:r>
            <a:r>
              <a:rPr lang="en-US" sz="2400" dirty="0"/>
              <a:t>patient is in-house, HIM will manage access process</a:t>
            </a:r>
            <a:endParaRPr lang="en-US" sz="2200" dirty="0"/>
          </a:p>
        </p:txBody>
      </p:sp>
      <p:pic>
        <p:nvPicPr>
          <p:cNvPr id="3" name="Picture 2"/>
          <p:cNvPicPr>
            <a:picLocks noChangeAspect="1"/>
          </p:cNvPicPr>
          <p:nvPr/>
        </p:nvPicPr>
        <p:blipFill>
          <a:blip r:embed="rId4"/>
          <a:stretch>
            <a:fillRect/>
          </a:stretch>
        </p:blipFill>
        <p:spPr>
          <a:xfrm>
            <a:off x="6013836" y="4173062"/>
            <a:ext cx="2662647" cy="1799656"/>
          </a:xfrm>
          <a:prstGeom prst="rect">
            <a:avLst/>
          </a:prstGeom>
        </p:spPr>
      </p:pic>
      <p:sp>
        <p:nvSpPr>
          <p:cNvPr id="5" name="Right Arrow 4"/>
          <p:cNvSpPr/>
          <p:nvPr/>
        </p:nvSpPr>
        <p:spPr>
          <a:xfrm>
            <a:off x="352198" y="5154707"/>
            <a:ext cx="2203374" cy="407625"/>
          </a:xfrm>
          <a:prstGeom prst="rightArrow">
            <a:avLst/>
          </a:prstGeom>
          <a:solidFill>
            <a:srgbClr val="951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19489" y="5255046"/>
            <a:ext cx="2727592" cy="261610"/>
          </a:xfrm>
          <a:prstGeom prst="rect">
            <a:avLst/>
          </a:prstGeom>
          <a:noFill/>
        </p:spPr>
        <p:txBody>
          <a:bodyPr wrap="square" rtlCol="0">
            <a:spAutoFit/>
          </a:bodyPr>
          <a:lstStyle/>
          <a:p>
            <a:r>
              <a:rPr lang="en-US" sz="1100" dirty="0" smtClean="0">
                <a:solidFill>
                  <a:schemeClr val="bg1"/>
                </a:solidFill>
              </a:rPr>
              <a:t>For More Information Review:</a:t>
            </a:r>
            <a:endParaRPr lang="en-US" sz="1100" dirty="0">
              <a:solidFill>
                <a:schemeClr val="bg1"/>
              </a:solidFill>
            </a:endParaRPr>
          </a:p>
        </p:txBody>
      </p:sp>
      <p:sp>
        <p:nvSpPr>
          <p:cNvPr id="7" name="TextBox 6"/>
          <p:cNvSpPr txBox="1"/>
          <p:nvPr/>
        </p:nvSpPr>
        <p:spPr>
          <a:xfrm>
            <a:off x="2555572" y="5204630"/>
            <a:ext cx="3349469" cy="307777"/>
          </a:xfrm>
          <a:prstGeom prst="rect">
            <a:avLst/>
          </a:prstGeom>
          <a:noFill/>
        </p:spPr>
        <p:txBody>
          <a:bodyPr wrap="square" rtlCol="0">
            <a:spAutoFit/>
          </a:bodyPr>
          <a:lstStyle/>
          <a:p>
            <a:r>
              <a:rPr lang="en-US" dirty="0" smtClean="0"/>
              <a:t>PHI.032 Patient’s Right to Access</a:t>
            </a:r>
            <a:endParaRPr lang="en-US" dirty="0"/>
          </a:p>
        </p:txBody>
      </p:sp>
    </p:spTree>
    <p:extLst>
      <p:ext uri="{BB962C8B-B14F-4D97-AF65-F5344CB8AC3E}">
        <p14:creationId xmlns:p14="http://schemas.microsoft.com/office/powerpoint/2010/main" val="1092068296"/>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Patient’s Right to Amend</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21</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988105" y="756742"/>
            <a:ext cx="4774893" cy="5201424"/>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200" dirty="0" smtClean="0"/>
              <a:t>Forward </a:t>
            </a:r>
            <a:r>
              <a:rPr lang="en-US" sz="2200" dirty="0"/>
              <a:t>request to HIM for </a:t>
            </a:r>
            <a:r>
              <a:rPr lang="en-US" sz="2200" dirty="0" smtClean="0"/>
              <a:t>processing</a:t>
            </a:r>
          </a:p>
          <a:p>
            <a:endParaRPr lang="en-US" sz="2200" dirty="0"/>
          </a:p>
          <a:p>
            <a:pPr marL="342900" indent="-342900">
              <a:buFont typeface="Arial" panose="020B0604020202020204" pitchFamily="34" charset="0"/>
              <a:buChar char="•"/>
            </a:pPr>
            <a:r>
              <a:rPr lang="en-US" sz="2200" dirty="0" smtClean="0"/>
              <a:t>Right </a:t>
            </a:r>
            <a:r>
              <a:rPr lang="en-US" sz="2200" dirty="0"/>
              <a:t>of patient to request amendment to records. </a:t>
            </a:r>
            <a:endParaRPr lang="en-US" sz="2200" dirty="0" smtClean="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a:t>Request must be in </a:t>
            </a:r>
            <a:r>
              <a:rPr lang="en-US" sz="2200" dirty="0" smtClean="0"/>
              <a:t>writing</a:t>
            </a:r>
          </a:p>
          <a:p>
            <a:endParaRPr lang="en-US" sz="2200" dirty="0" smtClean="0"/>
          </a:p>
          <a:p>
            <a:pPr marL="342900" indent="-342900">
              <a:buFont typeface="Arial" panose="020B0604020202020204" pitchFamily="34" charset="0"/>
              <a:buChar char="•"/>
            </a:pPr>
            <a:r>
              <a:rPr lang="en-US" sz="2200" dirty="0" smtClean="0"/>
              <a:t>Cannot </a:t>
            </a:r>
            <a:r>
              <a:rPr lang="en-US" sz="2200" dirty="0"/>
              <a:t>change or omit documentation already in the medical </a:t>
            </a:r>
            <a:r>
              <a:rPr lang="en-US" sz="2200" dirty="0" smtClean="0"/>
              <a:t>record</a:t>
            </a:r>
          </a:p>
          <a:p>
            <a:endParaRPr lang="en-US" sz="2200" dirty="0"/>
          </a:p>
          <a:p>
            <a:pPr marL="342900" indent="-342900">
              <a:buFont typeface="Arial" panose="020B0604020202020204" pitchFamily="34" charset="0"/>
              <a:buChar char="•"/>
            </a:pPr>
            <a:r>
              <a:rPr lang="en-US" sz="2200" dirty="0" smtClean="0"/>
              <a:t>If </a:t>
            </a:r>
            <a:r>
              <a:rPr lang="en-US" sz="2200" dirty="0"/>
              <a:t>patient is in in-house HIM will manage amendment process</a:t>
            </a:r>
          </a:p>
        </p:txBody>
      </p:sp>
      <p:pic>
        <p:nvPicPr>
          <p:cNvPr id="2" name="Picture 1"/>
          <p:cNvPicPr>
            <a:picLocks noChangeAspect="1"/>
          </p:cNvPicPr>
          <p:nvPr/>
        </p:nvPicPr>
        <p:blipFill>
          <a:blip r:embed="rId4"/>
          <a:stretch>
            <a:fillRect/>
          </a:stretch>
        </p:blipFill>
        <p:spPr>
          <a:xfrm>
            <a:off x="377630" y="1174892"/>
            <a:ext cx="3613844" cy="4690180"/>
          </a:xfrm>
          <a:prstGeom prst="rect">
            <a:avLst/>
          </a:prstGeom>
          <a:ln>
            <a:solidFill>
              <a:schemeClr val="tx1"/>
            </a:solidFill>
          </a:ln>
        </p:spPr>
      </p:pic>
    </p:spTree>
    <p:extLst>
      <p:ext uri="{BB962C8B-B14F-4D97-AF65-F5344CB8AC3E}">
        <p14:creationId xmlns:p14="http://schemas.microsoft.com/office/powerpoint/2010/main" val="3249471471"/>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Confidential Communications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22</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4893647"/>
          </a:xfrm>
          <a:prstGeom prst="rect">
            <a:avLst/>
          </a:prstGeom>
          <a:noFill/>
        </p:spPr>
        <p:txBody>
          <a:bodyPr wrap="square" rtlCol="0">
            <a:spAutoFit/>
          </a:bodyPr>
          <a:lstStyle/>
          <a:p>
            <a:endParaRPr lang="en-US" sz="2400" u="sng" dirty="0"/>
          </a:p>
          <a:p>
            <a:pPr marL="342900" indent="-342900">
              <a:buFont typeface="Arial" panose="020B0604020202020204" pitchFamily="34" charset="0"/>
              <a:buChar char="•"/>
            </a:pPr>
            <a:r>
              <a:rPr lang="en-US" sz="2400" dirty="0"/>
              <a:t>Patients have the right to request for use of alternate address or alternate phone number for future contact</a:t>
            </a:r>
          </a:p>
          <a:p>
            <a:endParaRPr lang="en-US" sz="2400" dirty="0"/>
          </a:p>
          <a:p>
            <a:pPr marL="342900" indent="-342900">
              <a:buFont typeface="Arial" panose="020B0604020202020204" pitchFamily="34" charset="0"/>
              <a:buChar char="•"/>
            </a:pPr>
            <a:r>
              <a:rPr lang="en-US" sz="2400" dirty="0"/>
              <a:t>Route any request for Confidential Communications to Admissions</a:t>
            </a:r>
          </a:p>
          <a:p>
            <a:endParaRPr lang="en-US" sz="2400" dirty="0"/>
          </a:p>
          <a:p>
            <a:pPr marL="342900" indent="-342900">
              <a:buFont typeface="Arial" panose="020B0604020202020204" pitchFamily="34" charset="0"/>
              <a:buChar char="•"/>
            </a:pPr>
            <a:r>
              <a:rPr lang="en-US" sz="2400" dirty="0"/>
              <a:t>A form must be completed by the patient or patient’s legal representative</a:t>
            </a:r>
          </a:p>
          <a:p>
            <a:endParaRPr lang="en-US" sz="2400" dirty="0"/>
          </a:p>
          <a:p>
            <a:pPr marL="342900" indent="-342900">
              <a:buFont typeface="Arial" panose="020B0604020202020204" pitchFamily="34" charset="0"/>
              <a:buChar char="•"/>
            </a:pPr>
            <a:r>
              <a:rPr lang="en-US" sz="2400" dirty="0"/>
              <a:t>All reasonable requests must be accommodated</a:t>
            </a:r>
          </a:p>
          <a:p>
            <a:endParaRPr lang="en-US" sz="2400" dirty="0"/>
          </a:p>
          <a:p>
            <a:pPr marL="342900" indent="-342900">
              <a:buFont typeface="Arial" panose="020B0604020202020204" pitchFamily="34" charset="0"/>
              <a:buChar char="•"/>
            </a:pPr>
            <a:r>
              <a:rPr lang="en-US" sz="2400" dirty="0"/>
              <a:t>Should communicate only with alternate address given</a:t>
            </a:r>
            <a:endParaRPr lang="en-US" sz="2200" dirty="0"/>
          </a:p>
        </p:txBody>
      </p:sp>
    </p:spTree>
    <p:extLst>
      <p:ext uri="{BB962C8B-B14F-4D97-AF65-F5344CB8AC3E}">
        <p14:creationId xmlns:p14="http://schemas.microsoft.com/office/powerpoint/2010/main" val="834986776"/>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Right to Privacy Restrictions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23</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4154984"/>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Patients </a:t>
            </a:r>
            <a:r>
              <a:rPr lang="en-US" sz="2400" dirty="0"/>
              <a:t>have the right to request a privacy restriction of their </a:t>
            </a:r>
            <a:r>
              <a:rPr lang="en-US" sz="2400" dirty="0" smtClean="0"/>
              <a:t>PHI</a:t>
            </a:r>
          </a:p>
          <a:p>
            <a:endParaRPr lang="en-US" sz="2400" dirty="0"/>
          </a:p>
          <a:p>
            <a:pPr marL="342900" indent="-342900">
              <a:buFont typeface="Arial" panose="020B0604020202020204" pitchFamily="34" charset="0"/>
              <a:buChar char="•"/>
            </a:pPr>
            <a:r>
              <a:rPr lang="en-US" sz="2400" dirty="0" smtClean="0"/>
              <a:t>NEVER </a:t>
            </a:r>
            <a:r>
              <a:rPr lang="en-US" sz="2400" dirty="0"/>
              <a:t>agree to a restriction that a patient may </a:t>
            </a:r>
            <a:r>
              <a:rPr lang="en-US" sz="2400" dirty="0" smtClean="0"/>
              <a:t>request</a:t>
            </a:r>
          </a:p>
          <a:p>
            <a:endParaRPr lang="en-US" sz="2400" dirty="0"/>
          </a:p>
          <a:p>
            <a:pPr marL="342900" indent="-342900">
              <a:buFont typeface="Arial" panose="020B0604020202020204" pitchFamily="34" charset="0"/>
              <a:buChar char="•"/>
            </a:pPr>
            <a:r>
              <a:rPr lang="en-US" sz="2400" dirty="0" smtClean="0"/>
              <a:t>All </a:t>
            </a:r>
            <a:r>
              <a:rPr lang="en-US" sz="2400" dirty="0"/>
              <a:t>requests must be made in writing and given to the FPO to make a decision </a:t>
            </a:r>
            <a:r>
              <a:rPr lang="en-US" sz="2400" dirty="0" smtClean="0"/>
              <a:t>on</a:t>
            </a:r>
          </a:p>
          <a:p>
            <a:endParaRPr lang="en-US" sz="2400" dirty="0"/>
          </a:p>
          <a:p>
            <a:pPr marL="342900" indent="-342900">
              <a:buFont typeface="Arial" panose="020B0604020202020204" pitchFamily="34" charset="0"/>
              <a:buChar char="•"/>
            </a:pPr>
            <a:r>
              <a:rPr lang="en-US" sz="2400" dirty="0" smtClean="0"/>
              <a:t>NO </a:t>
            </a:r>
            <a:r>
              <a:rPr lang="en-US" sz="2400" dirty="0"/>
              <a:t>request is so small that it should not be routed to the FPO</a:t>
            </a:r>
            <a:endParaRPr lang="en-US" sz="2200" dirty="0"/>
          </a:p>
        </p:txBody>
      </p:sp>
    </p:spTree>
    <p:extLst>
      <p:ext uri="{BB962C8B-B14F-4D97-AF65-F5344CB8AC3E}">
        <p14:creationId xmlns:p14="http://schemas.microsoft.com/office/powerpoint/2010/main" val="2265103522"/>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Right to Opt Out of Directory</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24</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5634211" cy="5262979"/>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Patients </a:t>
            </a:r>
            <a:r>
              <a:rPr lang="en-US" sz="2400" dirty="0"/>
              <a:t>have the right to opt out of the facility directory</a:t>
            </a:r>
          </a:p>
          <a:p>
            <a:pPr marL="342900" indent="-342900">
              <a:buFont typeface="Arial" panose="020B0604020202020204" pitchFamily="34" charset="0"/>
              <a:buChar char="•"/>
            </a:pPr>
            <a:r>
              <a:rPr lang="en-US" sz="2400" dirty="0" smtClean="0"/>
              <a:t>Directory </a:t>
            </a:r>
            <a:r>
              <a:rPr lang="en-US" sz="2400" dirty="0"/>
              <a:t>Disclosure – Status Change Request Form is on OUMS Intranet</a:t>
            </a:r>
          </a:p>
          <a:p>
            <a:pPr marL="342900" indent="-342900">
              <a:buFont typeface="Arial" panose="020B0604020202020204" pitchFamily="34" charset="0"/>
              <a:buChar char="•"/>
            </a:pPr>
            <a:r>
              <a:rPr lang="en-US" sz="2400" dirty="0" smtClean="0"/>
              <a:t>You </a:t>
            </a:r>
            <a:r>
              <a:rPr lang="en-US" sz="2400" dirty="0"/>
              <a:t>may not acknowledge the patient is in the facility or give information about the patient to friends, family or others who may inquire</a:t>
            </a:r>
          </a:p>
          <a:p>
            <a:pPr marL="342900" indent="-342900">
              <a:buFont typeface="Arial" panose="020B0604020202020204" pitchFamily="34" charset="0"/>
              <a:buChar char="•"/>
            </a:pPr>
            <a:r>
              <a:rPr lang="en-US" sz="2400" dirty="0" smtClean="0"/>
              <a:t>Can </a:t>
            </a:r>
            <a:r>
              <a:rPr lang="en-US" sz="2400" dirty="0"/>
              <a:t>still release information to family and friends with 4-digit passcode as defined in the Directory policy.</a:t>
            </a:r>
          </a:p>
          <a:p>
            <a:pPr marL="342900" indent="-342900">
              <a:buFont typeface="Arial" panose="020B0604020202020204" pitchFamily="34" charset="0"/>
              <a:buChar char="•"/>
            </a:pPr>
            <a:r>
              <a:rPr lang="en-US" sz="2400" dirty="0" smtClean="0"/>
              <a:t>Forward </a:t>
            </a:r>
            <a:r>
              <a:rPr lang="en-US" sz="2400" dirty="0"/>
              <a:t>any </a:t>
            </a:r>
            <a:r>
              <a:rPr lang="en-US" sz="2400" dirty="0" smtClean="0"/>
              <a:t>request for </a:t>
            </a:r>
            <a:r>
              <a:rPr lang="en-US" sz="2400" dirty="0"/>
              <a:t>opt out to Registration for processing</a:t>
            </a:r>
            <a:endParaRPr lang="en-US" sz="2200" dirty="0"/>
          </a:p>
        </p:txBody>
      </p:sp>
      <p:pic>
        <p:nvPicPr>
          <p:cNvPr id="2" name="Picture 1"/>
          <p:cNvPicPr>
            <a:picLocks noChangeAspect="1"/>
          </p:cNvPicPr>
          <p:nvPr/>
        </p:nvPicPr>
        <p:blipFill>
          <a:blip r:embed="rId4"/>
          <a:stretch>
            <a:fillRect/>
          </a:stretch>
        </p:blipFill>
        <p:spPr>
          <a:xfrm>
            <a:off x="6106606" y="2121857"/>
            <a:ext cx="2844754" cy="2956033"/>
          </a:xfrm>
          <a:prstGeom prst="rect">
            <a:avLst/>
          </a:prstGeom>
          <a:ln w="12700">
            <a:solidFill>
              <a:schemeClr val="tx1"/>
            </a:solidFill>
          </a:ln>
        </p:spPr>
      </p:pic>
      <p:pic>
        <p:nvPicPr>
          <p:cNvPr id="7" name="Picture 6"/>
          <p:cNvPicPr>
            <a:picLocks noChangeAspect="1"/>
          </p:cNvPicPr>
          <p:nvPr/>
        </p:nvPicPr>
        <p:blipFill>
          <a:blip r:embed="rId5"/>
          <a:stretch>
            <a:fillRect/>
          </a:stretch>
        </p:blipFill>
        <p:spPr>
          <a:xfrm>
            <a:off x="380999" y="5879478"/>
            <a:ext cx="2200847" cy="402371"/>
          </a:xfrm>
          <a:prstGeom prst="rect">
            <a:avLst/>
          </a:prstGeom>
        </p:spPr>
      </p:pic>
      <p:pic>
        <p:nvPicPr>
          <p:cNvPr id="6" name="Picture 5"/>
          <p:cNvPicPr>
            <a:picLocks noChangeAspect="1"/>
          </p:cNvPicPr>
          <p:nvPr/>
        </p:nvPicPr>
        <p:blipFill>
          <a:blip r:embed="rId6"/>
          <a:stretch>
            <a:fillRect/>
          </a:stretch>
        </p:blipFill>
        <p:spPr>
          <a:xfrm>
            <a:off x="380999" y="5955675"/>
            <a:ext cx="2670279" cy="304826"/>
          </a:xfrm>
          <a:prstGeom prst="rect">
            <a:avLst/>
          </a:prstGeom>
        </p:spPr>
      </p:pic>
      <p:sp>
        <p:nvSpPr>
          <p:cNvPr id="10" name="TextBox 9"/>
          <p:cNvSpPr txBox="1"/>
          <p:nvPr/>
        </p:nvSpPr>
        <p:spPr>
          <a:xfrm>
            <a:off x="2581846" y="5929900"/>
            <a:ext cx="6092665" cy="307777"/>
          </a:xfrm>
          <a:prstGeom prst="rect">
            <a:avLst/>
          </a:prstGeom>
          <a:noFill/>
        </p:spPr>
        <p:txBody>
          <a:bodyPr wrap="square" rtlCol="0">
            <a:spAutoFit/>
          </a:bodyPr>
          <a:lstStyle/>
          <a:p>
            <a:r>
              <a:rPr lang="en-US" dirty="0" smtClean="0"/>
              <a:t>PHI.021 Patients</a:t>
            </a:r>
            <a:r>
              <a:rPr lang="en-US" dirty="0"/>
              <a:t>’ Right to Opt Out of Being Listed in Facility Directory</a:t>
            </a:r>
          </a:p>
        </p:txBody>
      </p:sp>
    </p:spTree>
    <p:extLst>
      <p:ext uri="{BB962C8B-B14F-4D97-AF65-F5344CB8AC3E}">
        <p14:creationId xmlns:p14="http://schemas.microsoft.com/office/powerpoint/2010/main" val="1136816044"/>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Patient Privacy Complaints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25</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489364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a:t>FPO must maintain complaint log in accordance with the complaint </a:t>
            </a:r>
            <a:r>
              <a:rPr lang="en-US" sz="2400" dirty="0" smtClean="0"/>
              <a:t>process PHI.022</a:t>
            </a:r>
          </a:p>
          <a:p>
            <a:endParaRPr lang="en-US" sz="2400" dirty="0" smtClean="0"/>
          </a:p>
          <a:p>
            <a:pPr marL="342900" indent="-342900">
              <a:buFont typeface="Arial" panose="020B0604020202020204" pitchFamily="34" charset="0"/>
              <a:buChar char="•"/>
            </a:pPr>
            <a:r>
              <a:rPr lang="en-US" sz="2400" dirty="0"/>
              <a:t>ALL privacy complaints must </a:t>
            </a:r>
            <a:r>
              <a:rPr lang="en-US" sz="2400" dirty="0">
                <a:solidFill>
                  <a:srgbClr val="951926"/>
                </a:solidFill>
              </a:rPr>
              <a:t>be routed to the </a:t>
            </a:r>
            <a:r>
              <a:rPr lang="en-US" sz="2400" dirty="0" smtClean="0">
                <a:solidFill>
                  <a:srgbClr val="951926"/>
                </a:solidFill>
              </a:rPr>
              <a:t>FPO</a:t>
            </a:r>
          </a:p>
          <a:p>
            <a:endParaRPr lang="en-US" sz="2400" dirty="0" smtClean="0">
              <a:solidFill>
                <a:srgbClr val="951926"/>
              </a:solidFill>
            </a:endParaRPr>
          </a:p>
          <a:p>
            <a:pPr marL="342900" indent="-342900">
              <a:buFont typeface="Arial" panose="020B0604020202020204" pitchFamily="34" charset="0"/>
              <a:buChar char="•"/>
            </a:pPr>
            <a:r>
              <a:rPr lang="en-US" sz="2400" dirty="0" smtClean="0"/>
              <a:t>There </a:t>
            </a:r>
            <a:r>
              <a:rPr lang="en-US" sz="2400" dirty="0"/>
              <a:t>may be no retaliation due to a complaint being </a:t>
            </a:r>
            <a:r>
              <a:rPr lang="en-US" sz="2400" dirty="0" smtClean="0"/>
              <a:t>made</a:t>
            </a:r>
          </a:p>
          <a:p>
            <a:endParaRPr lang="en-US" sz="2400" dirty="0"/>
          </a:p>
          <a:p>
            <a:pPr marL="342900" indent="-342900">
              <a:buFont typeface="Arial" panose="020B0604020202020204" pitchFamily="34" charset="0"/>
              <a:buChar char="•"/>
            </a:pPr>
            <a:r>
              <a:rPr lang="en-US" sz="2400" dirty="0" smtClean="0"/>
              <a:t>Disposition </a:t>
            </a:r>
            <a:r>
              <a:rPr lang="en-US" sz="2400" dirty="0"/>
              <a:t>of complaint must be consistent with </a:t>
            </a:r>
            <a:r>
              <a:rPr lang="en-US" sz="2400" dirty="0" smtClean="0"/>
              <a:t>PHI.023 Sanctions </a:t>
            </a:r>
            <a:r>
              <a:rPr lang="en-US" sz="2400" dirty="0"/>
              <a:t>for Privacy and Security Violations </a:t>
            </a:r>
            <a:r>
              <a:rPr lang="en-US" sz="2400" dirty="0" smtClean="0"/>
              <a:t>policy</a:t>
            </a:r>
          </a:p>
          <a:p>
            <a:endParaRPr lang="en-US" sz="2400" dirty="0"/>
          </a:p>
          <a:p>
            <a:pPr marL="342900" indent="-342900">
              <a:buFont typeface="Arial" panose="020B0604020202020204" pitchFamily="34" charset="0"/>
              <a:buChar char="•"/>
            </a:pPr>
            <a:r>
              <a:rPr lang="en-US" sz="2400" dirty="0" smtClean="0"/>
              <a:t>RL Solutions is the module used </a:t>
            </a:r>
            <a:r>
              <a:rPr lang="en-US" sz="2400" dirty="0"/>
              <a:t>for complaint tracking</a:t>
            </a:r>
            <a:endParaRPr lang="en-US" sz="2200" dirty="0"/>
          </a:p>
        </p:txBody>
      </p:sp>
    </p:spTree>
    <p:extLst>
      <p:ext uri="{BB962C8B-B14F-4D97-AF65-F5344CB8AC3E}">
        <p14:creationId xmlns:p14="http://schemas.microsoft.com/office/powerpoint/2010/main" val="3410914566"/>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Accounting of Disclosure </a:t>
            </a:r>
            <a:r>
              <a:rPr lang="en-US" sz="4000" b="1" dirty="0" smtClean="0">
                <a:solidFill>
                  <a:srgbClr val="951926"/>
                </a:solidFill>
                <a:latin typeface="Garamond"/>
                <a:ea typeface="Garamond"/>
                <a:cs typeface="Garamond"/>
                <a:sym typeface="Garamond"/>
              </a:rPr>
              <a:t>(AOD)</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26</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9" y="756742"/>
            <a:ext cx="8410800" cy="1569660"/>
          </a:xfrm>
          <a:prstGeom prst="rect">
            <a:avLst/>
          </a:prstGeom>
          <a:noFill/>
        </p:spPr>
        <p:txBody>
          <a:bodyPr wrap="square" rtlCol="0">
            <a:spAutoFit/>
          </a:bodyPr>
          <a:lstStyle/>
          <a:p>
            <a:endParaRPr lang="en-US" sz="2400" u="sng" dirty="0" smtClean="0"/>
          </a:p>
          <a:p>
            <a:r>
              <a:rPr lang="en-US" sz="2400" dirty="0"/>
              <a:t>An individual has a right to receive an AOD of PHI made by a covered entity in the six years prior to the date on which the accounting is requested, except for disclosures:</a:t>
            </a:r>
          </a:p>
        </p:txBody>
      </p:sp>
      <p:graphicFrame>
        <p:nvGraphicFramePr>
          <p:cNvPr id="3" name="Table 2"/>
          <p:cNvGraphicFramePr>
            <a:graphicFrameLocks noGrp="1"/>
          </p:cNvGraphicFramePr>
          <p:nvPr>
            <p:extLst>
              <p:ext uri="{D42A27DB-BD31-4B8C-83A1-F6EECF244321}">
                <p14:modId xmlns:p14="http://schemas.microsoft.com/office/powerpoint/2010/main" val="2761998692"/>
              </p:ext>
            </p:extLst>
          </p:nvPr>
        </p:nvGraphicFramePr>
        <p:xfrm>
          <a:off x="380999" y="2264927"/>
          <a:ext cx="8382000" cy="3807515"/>
        </p:xfrm>
        <a:graphic>
          <a:graphicData uri="http://schemas.openxmlformats.org/drawingml/2006/table">
            <a:tbl>
              <a:tblPr firstRow="1" bandRow="1">
                <a:tableStyleId>{A8BA8179-A05A-44DF-8A9A-49BCA9EBD23C}</a:tableStyleId>
              </a:tblPr>
              <a:tblGrid>
                <a:gridCol w="4191000">
                  <a:extLst>
                    <a:ext uri="{9D8B030D-6E8A-4147-A177-3AD203B41FA5}">
                      <a16:colId xmlns:a16="http://schemas.microsoft.com/office/drawing/2014/main" val="1008210054"/>
                    </a:ext>
                  </a:extLst>
                </a:gridCol>
                <a:gridCol w="4191000">
                  <a:extLst>
                    <a:ext uri="{9D8B030D-6E8A-4147-A177-3AD203B41FA5}">
                      <a16:colId xmlns:a16="http://schemas.microsoft.com/office/drawing/2014/main" val="948600996"/>
                    </a:ext>
                  </a:extLst>
                </a:gridCol>
              </a:tblGrid>
              <a:tr h="1057619">
                <a:tc>
                  <a:txBody>
                    <a:bodyPr/>
                    <a:lstStyle/>
                    <a:p>
                      <a:pPr marL="285750" indent="-285750">
                        <a:buFont typeface="Arial" panose="020B0604020202020204" pitchFamily="34" charset="0"/>
                        <a:buChar char="•"/>
                      </a:pPr>
                      <a:r>
                        <a:rPr lang="en-US" sz="2000" dirty="0" smtClean="0"/>
                        <a:t>Authorized by the patient</a:t>
                      </a:r>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smtClean="0"/>
                        <a:t>Used for law enforcement agencies that have custody of an inmate</a:t>
                      </a:r>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41734239"/>
                  </a:ext>
                </a:extLst>
              </a:tr>
              <a:tr h="936434">
                <a:tc>
                  <a:txBody>
                    <a:bodyPr/>
                    <a:lstStyle/>
                    <a:p>
                      <a:pPr marL="285750" indent="-285750">
                        <a:buFont typeface="Arial" panose="020B0604020202020204" pitchFamily="34" charset="0"/>
                        <a:buChar char="•"/>
                      </a:pPr>
                      <a:r>
                        <a:rPr lang="en-US" sz="2000" dirty="0" smtClean="0"/>
                        <a:t>Used for treatment, payment or health care operations</a:t>
                      </a:r>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smtClean="0"/>
                        <a:t>Disclosed as part if a limited data set</a:t>
                      </a:r>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35271293"/>
                  </a:ext>
                </a:extLst>
              </a:tr>
              <a:tr h="906731">
                <a:tc>
                  <a:txBody>
                    <a:bodyPr/>
                    <a:lstStyle/>
                    <a:p>
                      <a:pPr marL="285750" indent="-285750">
                        <a:buFont typeface="Arial" panose="020B0604020202020204" pitchFamily="34" charset="0"/>
                        <a:buChar char="•"/>
                      </a:pPr>
                      <a:r>
                        <a:rPr lang="en-US" sz="2000" dirty="0" smtClean="0"/>
                        <a:t>Released to individuals themselves</a:t>
                      </a:r>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smtClean="0"/>
                        <a:t>Releases that occurred before April 14, 2003</a:t>
                      </a:r>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53596791"/>
                  </a:ext>
                </a:extLst>
              </a:tr>
              <a:tr h="906731">
                <a:tc>
                  <a:txBody>
                    <a:bodyPr/>
                    <a:lstStyle/>
                    <a:p>
                      <a:pPr marL="285750" indent="-285750">
                        <a:buFont typeface="Arial" panose="020B0604020202020204" pitchFamily="34" charset="0"/>
                        <a:buChar char="•"/>
                      </a:pPr>
                      <a:r>
                        <a:rPr lang="en-US" sz="2000" dirty="0" smtClean="0"/>
                        <a:t>Used for national security or intelligence purposes</a:t>
                      </a:r>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55113109"/>
                  </a:ext>
                </a:extLst>
              </a:tr>
            </a:tbl>
          </a:graphicData>
        </a:graphic>
      </p:graphicFrame>
      <p:sp>
        <p:nvSpPr>
          <p:cNvPr id="4" name="TextBox 3"/>
          <p:cNvSpPr txBox="1"/>
          <p:nvPr/>
        </p:nvSpPr>
        <p:spPr>
          <a:xfrm>
            <a:off x="366599" y="5941178"/>
            <a:ext cx="8382000" cy="307777"/>
          </a:xfrm>
          <a:prstGeom prst="rect">
            <a:avLst/>
          </a:prstGeom>
          <a:noFill/>
        </p:spPr>
        <p:txBody>
          <a:bodyPr wrap="square" rtlCol="0">
            <a:spAutoFit/>
          </a:bodyPr>
          <a:lstStyle/>
          <a:p>
            <a:pPr algn="ctr"/>
            <a:r>
              <a:rPr lang="en-US" dirty="0" smtClean="0"/>
              <a:t>Additional requirements </a:t>
            </a:r>
            <a:r>
              <a:rPr lang="en-US" dirty="0"/>
              <a:t>forthcoming as a result of HITECH regulations</a:t>
            </a:r>
          </a:p>
        </p:txBody>
      </p:sp>
    </p:spTree>
    <p:extLst>
      <p:ext uri="{BB962C8B-B14F-4D97-AF65-F5344CB8AC3E}">
        <p14:creationId xmlns:p14="http://schemas.microsoft.com/office/powerpoint/2010/main" val="25777867"/>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How will Accounting of Disclosure </a:t>
            </a:r>
            <a:r>
              <a:rPr lang="en-US" sz="4000" b="1" dirty="0" smtClean="0">
                <a:solidFill>
                  <a:srgbClr val="951926"/>
                </a:solidFill>
                <a:latin typeface="Garamond"/>
                <a:ea typeface="Garamond"/>
                <a:cs typeface="Garamond"/>
                <a:sym typeface="Garamond"/>
              </a:rPr>
              <a:t>(AOD) affect you?</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27</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1825985"/>
            <a:ext cx="8410800" cy="3046988"/>
          </a:xfrm>
          <a:prstGeom prst="rect">
            <a:avLst/>
          </a:prstGeom>
          <a:noFill/>
        </p:spPr>
        <p:txBody>
          <a:bodyPr wrap="square" rtlCol="0">
            <a:spAutoFit/>
          </a:bodyPr>
          <a:lstStyle/>
          <a:p>
            <a:endParaRPr lang="en-US" sz="2400" u="sng" dirty="0" smtClean="0"/>
          </a:p>
          <a:p>
            <a:r>
              <a:rPr lang="en-US" sz="2400" dirty="0"/>
              <a:t>You must enter information into the AOD for:</a:t>
            </a:r>
          </a:p>
          <a:p>
            <a:r>
              <a:rPr lang="en-US" sz="2400" dirty="0" smtClean="0"/>
              <a:t>– State </a:t>
            </a:r>
            <a:r>
              <a:rPr lang="en-US" sz="2400" dirty="0"/>
              <a:t>mandated reporting</a:t>
            </a:r>
          </a:p>
          <a:p>
            <a:r>
              <a:rPr lang="en-US" sz="2400" dirty="0"/>
              <a:t>	</a:t>
            </a:r>
            <a:r>
              <a:rPr lang="en-US" sz="2400" dirty="0" smtClean="0"/>
              <a:t>Suspected </a:t>
            </a:r>
            <a:r>
              <a:rPr lang="en-US" sz="2400" dirty="0"/>
              <a:t>Abuse Victims</a:t>
            </a:r>
          </a:p>
          <a:p>
            <a:r>
              <a:rPr lang="en-US" sz="2400" dirty="0"/>
              <a:t>	</a:t>
            </a:r>
            <a:r>
              <a:rPr lang="en-US" sz="2400" dirty="0" smtClean="0"/>
              <a:t>Certain </a:t>
            </a:r>
            <a:r>
              <a:rPr lang="en-US" sz="2400" dirty="0"/>
              <a:t>Disease reporting such as STDs</a:t>
            </a:r>
          </a:p>
          <a:p>
            <a:r>
              <a:rPr lang="en-US" sz="2400" dirty="0"/>
              <a:t>	</a:t>
            </a:r>
            <a:r>
              <a:rPr lang="en-US" sz="2400" dirty="0" smtClean="0"/>
              <a:t>Brain </a:t>
            </a:r>
            <a:r>
              <a:rPr lang="en-US" sz="2400" dirty="0"/>
              <a:t>Injury</a:t>
            </a:r>
          </a:p>
          <a:p>
            <a:r>
              <a:rPr lang="en-US" sz="2400" dirty="0" smtClean="0"/>
              <a:t>– Organ </a:t>
            </a:r>
            <a:r>
              <a:rPr lang="en-US" sz="2400" dirty="0"/>
              <a:t>and Tissue Donations</a:t>
            </a:r>
          </a:p>
          <a:p>
            <a:r>
              <a:rPr lang="en-US" sz="2400" dirty="0" smtClean="0"/>
              <a:t>– Health </a:t>
            </a:r>
            <a:r>
              <a:rPr lang="en-US" sz="2400" dirty="0"/>
              <a:t>Oversight Activities (The Joint Commission)</a:t>
            </a:r>
          </a:p>
        </p:txBody>
      </p:sp>
    </p:spTree>
    <p:extLst>
      <p:ext uri="{BB962C8B-B14F-4D97-AF65-F5344CB8AC3E}">
        <p14:creationId xmlns:p14="http://schemas.microsoft.com/office/powerpoint/2010/main" val="1531189714"/>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Sharing Information with Other Treatment Providers </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28</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1825985"/>
            <a:ext cx="8410800" cy="3416320"/>
          </a:xfrm>
          <a:prstGeom prst="rect">
            <a:avLst/>
          </a:prstGeom>
          <a:noFill/>
        </p:spPr>
        <p:txBody>
          <a:bodyPr wrap="square" rtlCol="0">
            <a:spAutoFit/>
          </a:bodyPr>
          <a:lstStyle/>
          <a:p>
            <a:endParaRPr lang="en-US" sz="2400" u="sng" dirty="0" smtClean="0"/>
          </a:p>
          <a:p>
            <a:r>
              <a:rPr lang="en-US" sz="2400" dirty="0" smtClean="0"/>
              <a:t>•Patient </a:t>
            </a:r>
            <a:r>
              <a:rPr lang="en-US" sz="2400" dirty="0"/>
              <a:t>information (PHI) can be released for reasons of treatment, payment or health care operations (TPO</a:t>
            </a:r>
            <a:r>
              <a:rPr lang="en-US" sz="2400" dirty="0" smtClean="0"/>
              <a:t>)</a:t>
            </a:r>
          </a:p>
          <a:p>
            <a:endParaRPr lang="en-US" sz="2400" dirty="0"/>
          </a:p>
          <a:p>
            <a:r>
              <a:rPr lang="en-US" sz="2400" dirty="0" smtClean="0"/>
              <a:t>•We </a:t>
            </a:r>
            <a:r>
              <a:rPr lang="en-US" sz="2400" dirty="0"/>
              <a:t>can share information for TPO with physicians and office staff, hospitals, or other treatment facilities for mutual </a:t>
            </a:r>
            <a:r>
              <a:rPr lang="en-US" sz="2400" dirty="0" smtClean="0"/>
              <a:t>patients</a:t>
            </a:r>
          </a:p>
          <a:p>
            <a:endParaRPr lang="en-US" sz="2400" dirty="0"/>
          </a:p>
          <a:p>
            <a:r>
              <a:rPr lang="en-US" sz="2400" dirty="0" smtClean="0"/>
              <a:t>•Need </a:t>
            </a:r>
            <a:r>
              <a:rPr lang="en-US" sz="2400" dirty="0"/>
              <a:t>to verify the requestor according to policy</a:t>
            </a:r>
          </a:p>
        </p:txBody>
      </p:sp>
      <p:pic>
        <p:nvPicPr>
          <p:cNvPr id="3" name="Picture 2"/>
          <p:cNvPicPr>
            <a:picLocks noChangeAspect="1"/>
          </p:cNvPicPr>
          <p:nvPr/>
        </p:nvPicPr>
        <p:blipFill>
          <a:blip r:embed="rId4"/>
          <a:stretch>
            <a:fillRect/>
          </a:stretch>
        </p:blipFill>
        <p:spPr>
          <a:xfrm>
            <a:off x="352198" y="5691956"/>
            <a:ext cx="2206943" cy="402371"/>
          </a:xfrm>
          <a:prstGeom prst="rect">
            <a:avLst/>
          </a:prstGeom>
        </p:spPr>
      </p:pic>
      <p:pic>
        <p:nvPicPr>
          <p:cNvPr id="2" name="Picture 1"/>
          <p:cNvPicPr>
            <a:picLocks noChangeAspect="1"/>
          </p:cNvPicPr>
          <p:nvPr/>
        </p:nvPicPr>
        <p:blipFill>
          <a:blip r:embed="rId5"/>
          <a:stretch>
            <a:fillRect/>
          </a:stretch>
        </p:blipFill>
        <p:spPr>
          <a:xfrm>
            <a:off x="352198" y="5747821"/>
            <a:ext cx="2676376" cy="304826"/>
          </a:xfrm>
          <a:prstGeom prst="rect">
            <a:avLst/>
          </a:prstGeom>
        </p:spPr>
      </p:pic>
      <p:sp>
        <p:nvSpPr>
          <p:cNvPr id="4" name="TextBox 3"/>
          <p:cNvSpPr txBox="1"/>
          <p:nvPr/>
        </p:nvSpPr>
        <p:spPr>
          <a:xfrm>
            <a:off x="2559141" y="5669401"/>
            <a:ext cx="6021418" cy="461665"/>
          </a:xfrm>
          <a:prstGeom prst="rect">
            <a:avLst/>
          </a:prstGeom>
          <a:noFill/>
        </p:spPr>
        <p:txBody>
          <a:bodyPr wrap="square" rtlCol="0">
            <a:spAutoFit/>
          </a:bodyPr>
          <a:lstStyle/>
          <a:p>
            <a:r>
              <a:rPr lang="en-US" sz="1200" dirty="0" smtClean="0"/>
              <a:t>PHI.025 Uses </a:t>
            </a:r>
            <a:r>
              <a:rPr lang="en-US" sz="1200" dirty="0"/>
              <a:t>and Disclosures of PHI to Other Treatment Providers Under the HIPAA Privacy Standards</a:t>
            </a:r>
          </a:p>
        </p:txBody>
      </p:sp>
    </p:spTree>
    <p:extLst>
      <p:ext uri="{BB962C8B-B14F-4D97-AF65-F5344CB8AC3E}">
        <p14:creationId xmlns:p14="http://schemas.microsoft.com/office/powerpoint/2010/main" val="2007677484"/>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Safeguarding Oral PHI</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29</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2677656"/>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Do </a:t>
            </a:r>
            <a:r>
              <a:rPr lang="en-US" sz="2400" dirty="0"/>
              <a:t>not discuss PHI in public areas or with anyone without a need to know – even if you don’t use the patient’s </a:t>
            </a:r>
            <a:r>
              <a:rPr lang="en-US" sz="2400" dirty="0" smtClean="0"/>
              <a:t>name</a:t>
            </a:r>
          </a:p>
          <a:p>
            <a:endParaRPr lang="en-US" sz="2400" dirty="0"/>
          </a:p>
          <a:p>
            <a:pPr marL="342900" indent="-342900">
              <a:buFont typeface="Arial" panose="020B0604020202020204" pitchFamily="34" charset="0"/>
              <a:buChar char="•"/>
            </a:pPr>
            <a:r>
              <a:rPr lang="en-US" sz="2400" dirty="0" smtClean="0"/>
              <a:t>Verify </a:t>
            </a:r>
            <a:r>
              <a:rPr lang="en-US" sz="2400" dirty="0"/>
              <a:t>recipients of PHI prior </a:t>
            </a:r>
            <a:r>
              <a:rPr lang="en-US" sz="2400" dirty="0" smtClean="0"/>
              <a:t>disclosure</a:t>
            </a:r>
          </a:p>
          <a:p>
            <a:endParaRPr lang="en-US" sz="2400" dirty="0"/>
          </a:p>
          <a:p>
            <a:pPr marL="342900" indent="-342900">
              <a:buFont typeface="Arial" panose="020B0604020202020204" pitchFamily="34" charset="0"/>
              <a:buChar char="•"/>
            </a:pPr>
            <a:r>
              <a:rPr lang="en-US" sz="2400" dirty="0" smtClean="0"/>
              <a:t>Ask </a:t>
            </a:r>
            <a:r>
              <a:rPr lang="en-US" sz="2400" dirty="0"/>
              <a:t>permission to speak in front of visitors</a:t>
            </a:r>
            <a:endParaRPr lang="en-US" sz="2200" dirty="0"/>
          </a:p>
        </p:txBody>
      </p:sp>
    </p:spTree>
    <p:extLst>
      <p:ext uri="{BB962C8B-B14F-4D97-AF65-F5344CB8AC3E}">
        <p14:creationId xmlns:p14="http://schemas.microsoft.com/office/powerpoint/2010/main" val="118706442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a:solidFill>
                  <a:srgbClr val="951926"/>
                </a:solidFill>
                <a:latin typeface="Garamond"/>
                <a:ea typeface="Garamond"/>
                <a:cs typeface="Garamond"/>
                <a:sym typeface="Garamond"/>
              </a:rPr>
              <a:t>HIPAA Terminology</a:t>
            </a: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2" name="Shape 92"/>
          <p:cNvSpPr txBox="1"/>
          <p:nvPr/>
        </p:nvSpPr>
        <p:spPr>
          <a:xfrm>
            <a:off x="448056" y="759638"/>
            <a:ext cx="8010144" cy="79374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Garamond"/>
              <a:buNone/>
            </a:pPr>
            <a:endParaRPr sz="4400" b="1" i="0" u="none" strike="noStrike" cap="none" dirty="0">
              <a:solidFill>
                <a:srgbClr val="951926"/>
              </a:solidFill>
              <a:latin typeface="Garamond"/>
              <a:ea typeface="Garamond"/>
              <a:cs typeface="Garamond"/>
              <a:sym typeface="Garamond"/>
            </a:endParaRPr>
          </a:p>
        </p:txBody>
      </p: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3</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8" y="759638"/>
            <a:ext cx="8382000" cy="4739759"/>
          </a:xfrm>
          <a:prstGeom prst="rect">
            <a:avLst/>
          </a:prstGeom>
          <a:noFill/>
        </p:spPr>
        <p:txBody>
          <a:bodyPr wrap="square" rtlCol="0">
            <a:spAutoFit/>
          </a:bodyPr>
          <a:lstStyle/>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000" dirty="0" smtClean="0"/>
              <a:t>BAA</a:t>
            </a:r>
            <a:r>
              <a:rPr lang="en-US" sz="2000" dirty="0"/>
              <a:t>: Business Associate </a:t>
            </a:r>
            <a:r>
              <a:rPr lang="en-US" sz="2000" dirty="0" smtClean="0"/>
              <a:t>Agreement</a:t>
            </a:r>
          </a:p>
          <a:p>
            <a:pPr marL="342900" indent="-342900">
              <a:buFont typeface="Arial" panose="020B0604020202020204" pitchFamily="34" charset="0"/>
              <a:buChar char="•"/>
            </a:pPr>
            <a:r>
              <a:rPr lang="en-US" sz="2000" dirty="0" smtClean="0"/>
              <a:t>HIPAA</a:t>
            </a:r>
            <a:r>
              <a:rPr lang="en-US" sz="2000" dirty="0"/>
              <a:t>: Health Insurance Portability and Accountability </a:t>
            </a:r>
            <a:r>
              <a:rPr lang="en-US" sz="2000" dirty="0" smtClean="0"/>
              <a:t>Act</a:t>
            </a:r>
          </a:p>
          <a:p>
            <a:pPr marL="342900" indent="-342900">
              <a:buFont typeface="Arial" panose="020B0604020202020204" pitchFamily="34" charset="0"/>
              <a:buChar char="•"/>
            </a:pPr>
            <a:r>
              <a:rPr lang="en-US" sz="2000" dirty="0" smtClean="0"/>
              <a:t>HITECH</a:t>
            </a:r>
            <a:r>
              <a:rPr lang="en-US" sz="2000" dirty="0"/>
              <a:t>: Health Information Technology for Economic and Clinical Health </a:t>
            </a:r>
            <a:r>
              <a:rPr lang="en-US" sz="2000" dirty="0" smtClean="0"/>
              <a:t>Act</a:t>
            </a:r>
          </a:p>
          <a:p>
            <a:pPr marL="342900" indent="-342900">
              <a:buFont typeface="Arial" panose="020B0604020202020204" pitchFamily="34" charset="0"/>
              <a:buChar char="•"/>
            </a:pPr>
            <a:r>
              <a:rPr lang="en-US" sz="2000" dirty="0" smtClean="0"/>
              <a:t>PHI</a:t>
            </a:r>
            <a:r>
              <a:rPr lang="en-US" sz="2000" dirty="0"/>
              <a:t>: Protected Health </a:t>
            </a:r>
            <a:r>
              <a:rPr lang="en-US" sz="2000" dirty="0" smtClean="0"/>
              <a:t>Information</a:t>
            </a:r>
          </a:p>
          <a:p>
            <a:pPr marL="342900" indent="-342900">
              <a:buFont typeface="Arial" panose="020B0604020202020204" pitchFamily="34" charset="0"/>
              <a:buChar char="•"/>
            </a:pPr>
            <a:r>
              <a:rPr lang="en-US" sz="2000" dirty="0" smtClean="0"/>
              <a:t>CE</a:t>
            </a:r>
            <a:r>
              <a:rPr lang="en-US" sz="2000" dirty="0"/>
              <a:t>: Covered Entity (Hospital, physician practice, surgery </a:t>
            </a:r>
            <a:r>
              <a:rPr lang="en-US" sz="2000" dirty="0" smtClean="0"/>
              <a:t>center)</a:t>
            </a:r>
          </a:p>
          <a:p>
            <a:pPr marL="342900" indent="-342900">
              <a:buFont typeface="Arial" panose="020B0604020202020204" pitchFamily="34" charset="0"/>
              <a:buChar char="•"/>
            </a:pPr>
            <a:r>
              <a:rPr lang="en-US" sz="2000" dirty="0" smtClean="0"/>
              <a:t>ACE</a:t>
            </a:r>
            <a:r>
              <a:rPr lang="en-US" sz="2000" dirty="0"/>
              <a:t>: Affiliated Covered Entity (Common </a:t>
            </a:r>
            <a:r>
              <a:rPr lang="en-US" sz="2000" dirty="0" smtClean="0"/>
              <a:t>ownership)</a:t>
            </a:r>
          </a:p>
          <a:p>
            <a:pPr marL="342900" indent="-342900">
              <a:buFont typeface="Arial" panose="020B0604020202020204" pitchFamily="34" charset="0"/>
              <a:buChar char="•"/>
            </a:pPr>
            <a:r>
              <a:rPr lang="en-US" sz="2000" dirty="0" smtClean="0"/>
              <a:t>OHCA</a:t>
            </a:r>
            <a:r>
              <a:rPr lang="en-US" sz="2000" dirty="0"/>
              <a:t>: Organized Health Care Arrangement (The hospital and medical staff will be considered an Organized Health Care </a:t>
            </a:r>
            <a:r>
              <a:rPr lang="en-US" sz="2000" dirty="0" smtClean="0"/>
              <a:t>Arrangement)</a:t>
            </a:r>
          </a:p>
          <a:p>
            <a:pPr marL="342900" indent="-342900">
              <a:buFont typeface="Arial" panose="020B0604020202020204" pitchFamily="34" charset="0"/>
              <a:buChar char="•"/>
            </a:pPr>
            <a:r>
              <a:rPr lang="en-US" sz="2000" dirty="0" smtClean="0"/>
              <a:t>DRS</a:t>
            </a:r>
            <a:r>
              <a:rPr lang="en-US" sz="2000" dirty="0"/>
              <a:t>: Designated Record Set (medical record and billing </a:t>
            </a:r>
            <a:r>
              <a:rPr lang="en-US" sz="2000" dirty="0" smtClean="0"/>
              <a:t>record)</a:t>
            </a:r>
          </a:p>
          <a:p>
            <a:pPr marL="342900" indent="-342900">
              <a:buFont typeface="Arial" panose="020B0604020202020204" pitchFamily="34" charset="0"/>
              <a:buChar char="•"/>
            </a:pPr>
            <a:r>
              <a:rPr lang="en-US" sz="2000" dirty="0" smtClean="0"/>
              <a:t>AOD</a:t>
            </a:r>
            <a:r>
              <a:rPr lang="en-US" sz="2000" dirty="0"/>
              <a:t>: Accounting of Disclosures (patient’s right to </a:t>
            </a:r>
            <a:r>
              <a:rPr lang="en-US" sz="2000" dirty="0" smtClean="0"/>
              <a:t>receive)</a:t>
            </a:r>
          </a:p>
          <a:p>
            <a:pPr marL="342900" indent="-342900">
              <a:buFont typeface="Arial" panose="020B0604020202020204" pitchFamily="34" charset="0"/>
              <a:buChar char="•"/>
            </a:pPr>
            <a:r>
              <a:rPr lang="en-US" sz="2000" dirty="0" smtClean="0"/>
              <a:t>Directory</a:t>
            </a:r>
            <a:r>
              <a:rPr lang="en-US" sz="2000" dirty="0"/>
              <a:t>: Hospital census list used by volunteers and operators with name and room</a:t>
            </a:r>
          </a:p>
        </p:txBody>
      </p:sp>
    </p:spTree>
    <p:extLst>
      <p:ext uri="{BB962C8B-B14F-4D97-AF65-F5344CB8AC3E}">
        <p14:creationId xmlns:p14="http://schemas.microsoft.com/office/powerpoint/2010/main" val="3021455014"/>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Safeguarding Electronic PHI</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30</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489364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Log </a:t>
            </a:r>
            <a:r>
              <a:rPr lang="en-US" sz="2400" dirty="0"/>
              <a:t>off terminals when not in use and </a:t>
            </a:r>
            <a:r>
              <a:rPr lang="en-US" sz="2400" dirty="0">
                <a:solidFill>
                  <a:srgbClr val="951926"/>
                </a:solidFill>
              </a:rPr>
              <a:t>NEVER</a:t>
            </a:r>
            <a:r>
              <a:rPr lang="en-US" sz="2400" dirty="0"/>
              <a:t> share your password</a:t>
            </a:r>
            <a:r>
              <a:rPr lang="en-US" sz="2400" dirty="0" smtClean="0"/>
              <a:t>.</a:t>
            </a:r>
          </a:p>
          <a:p>
            <a:endParaRPr lang="en-US" sz="2400" dirty="0"/>
          </a:p>
          <a:p>
            <a:pPr marL="342900" indent="-342900">
              <a:buFont typeface="Arial" panose="020B0604020202020204" pitchFamily="34" charset="0"/>
              <a:buChar char="•"/>
            </a:pPr>
            <a:r>
              <a:rPr lang="en-US" sz="2400" dirty="0" smtClean="0"/>
              <a:t>PC’s </a:t>
            </a:r>
            <a:r>
              <a:rPr lang="en-US" sz="2400" dirty="0"/>
              <a:t>should have screen savers whenever possible</a:t>
            </a:r>
            <a:r>
              <a:rPr lang="en-US" sz="2400" dirty="0" smtClean="0"/>
              <a:t>.</a:t>
            </a:r>
          </a:p>
          <a:p>
            <a:endParaRPr lang="en-US" sz="2400" dirty="0"/>
          </a:p>
          <a:p>
            <a:pPr marL="342900" indent="-342900">
              <a:buFont typeface="Arial" panose="020B0604020202020204" pitchFamily="34" charset="0"/>
              <a:buChar char="•"/>
            </a:pPr>
            <a:r>
              <a:rPr lang="en-US" sz="2400" dirty="0" smtClean="0"/>
              <a:t>Computer </a:t>
            </a:r>
            <a:r>
              <a:rPr lang="en-US" sz="2400" dirty="0"/>
              <a:t>screens should be positioned so information (PHI) is not readable by the public or other unauthorized viewers</a:t>
            </a:r>
            <a:r>
              <a:rPr lang="en-US" sz="2400" dirty="0" smtClean="0"/>
              <a:t>.</a:t>
            </a:r>
          </a:p>
          <a:p>
            <a:endParaRPr lang="en-US" sz="2400" dirty="0"/>
          </a:p>
          <a:p>
            <a:pPr marL="342900" indent="-342900">
              <a:buFont typeface="Arial" panose="020B0604020202020204" pitchFamily="34" charset="0"/>
              <a:buChar char="•"/>
            </a:pPr>
            <a:r>
              <a:rPr lang="en-US" sz="2400" dirty="0" smtClean="0"/>
              <a:t>Printers </a:t>
            </a:r>
            <a:r>
              <a:rPr lang="en-US" sz="2400" dirty="0"/>
              <a:t>should be positioned in protected locations so that printed information is not accessible or viewable by an unauthorized person.</a:t>
            </a:r>
            <a:endParaRPr lang="en-US" sz="2200" dirty="0"/>
          </a:p>
        </p:txBody>
      </p:sp>
    </p:spTree>
    <p:extLst>
      <p:ext uri="{BB962C8B-B14F-4D97-AF65-F5344CB8AC3E}">
        <p14:creationId xmlns:p14="http://schemas.microsoft.com/office/powerpoint/2010/main" val="3196465913"/>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Safeguarding Electronic PHI</a:t>
            </a:r>
            <a:r>
              <a:rPr lang="en-US" sz="4000" b="1" dirty="0" smtClean="0">
                <a:solidFill>
                  <a:srgbClr val="951926"/>
                </a:solidFill>
                <a:latin typeface="Garamond"/>
                <a:ea typeface="Garamond"/>
                <a:cs typeface="Garamond"/>
                <a:sym typeface="Garamond"/>
              </a:rPr>
              <a:t> Cont.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31</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2616101"/>
          </a:xfrm>
          <a:prstGeom prst="rect">
            <a:avLst/>
          </a:prstGeom>
          <a:noFill/>
        </p:spPr>
        <p:txBody>
          <a:bodyPr wrap="square" rtlCol="0">
            <a:spAutoFit/>
          </a:bodyPr>
          <a:lstStyle/>
          <a:p>
            <a:endParaRPr lang="en-US" sz="2400" u="sng" dirty="0" smtClean="0"/>
          </a:p>
          <a:p>
            <a:r>
              <a:rPr lang="en-US" sz="2000" dirty="0"/>
              <a:t>Encrypting PHI</a:t>
            </a:r>
          </a:p>
          <a:p>
            <a:pPr marL="342900" indent="-342900">
              <a:buFont typeface="Arial" panose="020B0604020202020204" pitchFamily="34" charset="0"/>
              <a:buChar char="•"/>
            </a:pPr>
            <a:r>
              <a:rPr lang="en-US" sz="2000" dirty="0" smtClean="0"/>
              <a:t>Use </a:t>
            </a:r>
            <a:r>
              <a:rPr lang="en-US" sz="2000" dirty="0"/>
              <a:t>only encrypted laptops, backup tapes, smart phones, USB drives, and other mobile devices if you must store sensitive information.</a:t>
            </a:r>
          </a:p>
          <a:p>
            <a:pPr marL="342900" indent="-342900">
              <a:buFont typeface="Arial" panose="020B0604020202020204" pitchFamily="34" charset="0"/>
              <a:buChar char="•"/>
            </a:pPr>
            <a:r>
              <a:rPr lang="en-US" sz="2000" dirty="0" smtClean="0"/>
              <a:t>Encrypt </a:t>
            </a:r>
            <a:r>
              <a:rPr lang="en-US" sz="2000" dirty="0"/>
              <a:t>emails if they contain sensitive information.</a:t>
            </a:r>
          </a:p>
          <a:p>
            <a:pPr marL="342900" indent="-342900">
              <a:buFont typeface="Arial" panose="020B0604020202020204" pitchFamily="34" charset="0"/>
              <a:buChar char="•"/>
            </a:pPr>
            <a:r>
              <a:rPr lang="en-US" sz="2000" dirty="0" smtClean="0"/>
              <a:t>If </a:t>
            </a:r>
            <a:r>
              <a:rPr lang="en-US" sz="2000" dirty="0"/>
              <a:t>a patient requests a copy of the discharge instructions electronically, make sure your encrypt it per instruction. You can find instructions on the Intranet -&gt; Departments tab -&gt; Nursing –&gt; Helpful Links.</a:t>
            </a:r>
          </a:p>
        </p:txBody>
      </p:sp>
      <p:pic>
        <p:nvPicPr>
          <p:cNvPr id="2" name="Picture 1"/>
          <p:cNvPicPr>
            <a:picLocks noChangeAspect="1"/>
          </p:cNvPicPr>
          <p:nvPr/>
        </p:nvPicPr>
        <p:blipFill>
          <a:blip r:embed="rId4"/>
          <a:stretch>
            <a:fillRect/>
          </a:stretch>
        </p:blipFill>
        <p:spPr>
          <a:xfrm>
            <a:off x="4037808" y="4226097"/>
            <a:ext cx="4638675" cy="1447800"/>
          </a:xfrm>
          <a:prstGeom prst="rect">
            <a:avLst/>
          </a:prstGeom>
        </p:spPr>
      </p:pic>
      <p:pic>
        <p:nvPicPr>
          <p:cNvPr id="4" name="Picture 3"/>
          <p:cNvPicPr>
            <a:picLocks noChangeAspect="1"/>
          </p:cNvPicPr>
          <p:nvPr/>
        </p:nvPicPr>
        <p:blipFill>
          <a:blip r:embed="rId5"/>
          <a:stretch>
            <a:fillRect/>
          </a:stretch>
        </p:blipFill>
        <p:spPr>
          <a:xfrm>
            <a:off x="592298" y="3372843"/>
            <a:ext cx="3012500" cy="3166886"/>
          </a:xfrm>
          <a:prstGeom prst="rect">
            <a:avLst/>
          </a:prstGeom>
        </p:spPr>
      </p:pic>
      <p:sp>
        <p:nvSpPr>
          <p:cNvPr id="5" name="Rectangle 4"/>
          <p:cNvSpPr/>
          <p:nvPr/>
        </p:nvSpPr>
        <p:spPr>
          <a:xfrm>
            <a:off x="592298" y="4307595"/>
            <a:ext cx="388203" cy="154236"/>
          </a:xfrm>
          <a:prstGeom prst="rect">
            <a:avLst/>
          </a:prstGeom>
          <a:noFill/>
          <a:ln w="19050">
            <a:solidFill>
              <a:srgbClr val="951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61851" y="4087258"/>
            <a:ext cx="374573" cy="138839"/>
          </a:xfrm>
          <a:prstGeom prst="rect">
            <a:avLst/>
          </a:prstGeom>
          <a:noFill/>
          <a:ln w="19050">
            <a:solidFill>
              <a:srgbClr val="951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4" idx="3"/>
            <a:endCxn id="2" idx="1"/>
          </p:cNvCxnSpPr>
          <p:nvPr/>
        </p:nvCxnSpPr>
        <p:spPr>
          <a:xfrm flipV="1">
            <a:off x="3604798" y="4949997"/>
            <a:ext cx="433010" cy="6289"/>
          </a:xfrm>
          <a:prstGeom prst="straightConnector1">
            <a:avLst/>
          </a:prstGeom>
          <a:ln w="19050">
            <a:solidFill>
              <a:srgbClr val="95192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361591"/>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Safeguarding Paper PHI</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32</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3416320"/>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Properly </a:t>
            </a:r>
            <a:r>
              <a:rPr lang="en-US" sz="2400" dirty="0"/>
              <a:t>dispose of PHI in shredding </a:t>
            </a:r>
            <a:r>
              <a:rPr lang="en-US" sz="2400" dirty="0" smtClean="0"/>
              <a:t>bins</a:t>
            </a:r>
          </a:p>
          <a:p>
            <a:endParaRPr lang="en-US" sz="2400" dirty="0"/>
          </a:p>
          <a:p>
            <a:pPr marL="342900" indent="-342900">
              <a:buFont typeface="Arial" panose="020B0604020202020204" pitchFamily="34" charset="0"/>
              <a:buChar char="•"/>
            </a:pPr>
            <a:r>
              <a:rPr lang="en-US" sz="2400" dirty="0" smtClean="0"/>
              <a:t>Patient </a:t>
            </a:r>
            <a:r>
              <a:rPr lang="en-US" sz="2400" dirty="0"/>
              <a:t>charts will need to be placed in a secure area. Do not leave PHI in public view. Example: Charts left unattended on the counter of the nursing </a:t>
            </a:r>
            <a:r>
              <a:rPr lang="en-US" sz="2400" dirty="0" smtClean="0"/>
              <a:t>station</a:t>
            </a:r>
          </a:p>
          <a:p>
            <a:endParaRPr lang="en-US" sz="2400" dirty="0"/>
          </a:p>
          <a:p>
            <a:pPr marL="342900" indent="-342900">
              <a:buFont typeface="Arial" panose="020B0604020202020204" pitchFamily="34" charset="0"/>
              <a:buChar char="•"/>
            </a:pPr>
            <a:r>
              <a:rPr lang="en-US" sz="2400" dirty="0" smtClean="0"/>
              <a:t>Never </a:t>
            </a:r>
            <a:r>
              <a:rPr lang="en-US" sz="2400" dirty="0"/>
              <a:t>remove PHI from the facility unless relevant to your job function and approved by your manager</a:t>
            </a:r>
            <a:endParaRPr lang="en-US" sz="2200" dirty="0"/>
          </a:p>
        </p:txBody>
      </p:sp>
    </p:spTree>
    <p:extLst>
      <p:ext uri="{BB962C8B-B14F-4D97-AF65-F5344CB8AC3E}">
        <p14:creationId xmlns:p14="http://schemas.microsoft.com/office/powerpoint/2010/main" val="239140544"/>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Safeguarding Faxed PHI</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33</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5262979"/>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a:t>Limit when possible</a:t>
            </a:r>
          </a:p>
          <a:p>
            <a:endParaRPr lang="en-US" sz="2400" dirty="0"/>
          </a:p>
          <a:p>
            <a:pPr marL="342900" indent="-342900">
              <a:buFont typeface="Arial" panose="020B0604020202020204" pitchFamily="34" charset="0"/>
              <a:buChar char="•"/>
            </a:pPr>
            <a:r>
              <a:rPr lang="en-US" sz="2400" dirty="0"/>
              <a:t>Verify fax number</a:t>
            </a:r>
          </a:p>
          <a:p>
            <a:endParaRPr lang="en-US" sz="2400" dirty="0"/>
          </a:p>
          <a:p>
            <a:pPr marL="342900" indent="-342900">
              <a:buFont typeface="Arial" panose="020B0604020202020204" pitchFamily="34" charset="0"/>
              <a:buChar char="•"/>
            </a:pPr>
            <a:r>
              <a:rPr lang="en-US" sz="2400" dirty="0"/>
              <a:t>Utilize preset numbers when applicable</a:t>
            </a:r>
          </a:p>
          <a:p>
            <a:endParaRPr lang="en-US" sz="2400" dirty="0"/>
          </a:p>
          <a:p>
            <a:pPr marL="342900" indent="-342900">
              <a:buFont typeface="Arial" panose="020B0604020202020204" pitchFamily="34" charset="0"/>
              <a:buChar char="•"/>
            </a:pPr>
            <a:r>
              <a:rPr lang="en-US" sz="2400" dirty="0"/>
              <a:t>Fax machine located in secure location</a:t>
            </a:r>
          </a:p>
          <a:p>
            <a:endParaRPr lang="en-US" sz="2400" dirty="0"/>
          </a:p>
          <a:p>
            <a:pPr marL="342900" indent="-342900">
              <a:buFont typeface="Arial" panose="020B0604020202020204" pitchFamily="34" charset="0"/>
              <a:buChar char="•"/>
            </a:pPr>
            <a:r>
              <a:rPr lang="en-US" sz="2400" dirty="0"/>
              <a:t>ALWAYS use cover sheet with confidentiality statement for transmittals</a:t>
            </a:r>
          </a:p>
          <a:p>
            <a:endParaRPr lang="en-US" sz="2400" dirty="0"/>
          </a:p>
          <a:p>
            <a:pPr marL="342900" indent="-342900">
              <a:buFont typeface="Arial" panose="020B0604020202020204" pitchFamily="34" charset="0"/>
              <a:buChar char="•"/>
            </a:pPr>
            <a:r>
              <a:rPr lang="en-US" sz="2400" dirty="0"/>
              <a:t>Highly sensitive information should NEVER be faxed (HIV status, abuse records, etc.)</a:t>
            </a:r>
            <a:endParaRPr lang="en-US" sz="2200" dirty="0"/>
          </a:p>
        </p:txBody>
      </p:sp>
    </p:spTree>
    <p:extLst>
      <p:ext uri="{BB962C8B-B14F-4D97-AF65-F5344CB8AC3E}">
        <p14:creationId xmlns:p14="http://schemas.microsoft.com/office/powerpoint/2010/main" val="840282925"/>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Avoid These Common Exposures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34</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4524315"/>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Discussions </a:t>
            </a:r>
            <a:r>
              <a:rPr lang="en-US" sz="2400" dirty="0"/>
              <a:t>of patient information in public places such as elevators, hallways and cafeterias</a:t>
            </a:r>
          </a:p>
          <a:p>
            <a:pPr marL="342900" indent="-342900">
              <a:buFont typeface="Arial" panose="020B0604020202020204" pitchFamily="34" charset="0"/>
              <a:buChar char="•"/>
            </a:pPr>
            <a:r>
              <a:rPr lang="en-US" sz="2400" dirty="0" smtClean="0"/>
              <a:t>Printed </a:t>
            </a:r>
            <a:r>
              <a:rPr lang="en-US" sz="2400" dirty="0"/>
              <a:t>or electronic information left in public view (e.g., charts /Lab/X-ray results left on counters)</a:t>
            </a:r>
          </a:p>
          <a:p>
            <a:pPr marL="342900" indent="-342900">
              <a:buFont typeface="Arial" panose="020B0604020202020204" pitchFamily="34" charset="0"/>
              <a:buChar char="•"/>
            </a:pPr>
            <a:r>
              <a:rPr lang="en-US" sz="2400" dirty="0" smtClean="0"/>
              <a:t>Radiology </a:t>
            </a:r>
            <a:r>
              <a:rPr lang="en-US" sz="2400" dirty="0"/>
              <a:t>films in public areas</a:t>
            </a:r>
          </a:p>
          <a:p>
            <a:pPr marL="342900" indent="-342900">
              <a:buFont typeface="Arial" panose="020B0604020202020204" pitchFamily="34" charset="0"/>
              <a:buChar char="•"/>
            </a:pPr>
            <a:r>
              <a:rPr lang="en-US" sz="2400" dirty="0" smtClean="0"/>
              <a:t>Discussing </a:t>
            </a:r>
            <a:r>
              <a:rPr lang="en-US" sz="2400" dirty="0"/>
              <a:t>patient information on social networking sites (e.g., Facebook, Twitter)</a:t>
            </a:r>
          </a:p>
          <a:p>
            <a:pPr marL="342900" indent="-342900">
              <a:buFont typeface="Arial" panose="020B0604020202020204" pitchFamily="34" charset="0"/>
              <a:buChar char="•"/>
            </a:pPr>
            <a:r>
              <a:rPr lang="en-US" sz="2400" dirty="0" smtClean="0"/>
              <a:t>PHI </a:t>
            </a:r>
            <a:r>
              <a:rPr lang="en-US" sz="2400" dirty="0"/>
              <a:t>in regular </a:t>
            </a:r>
            <a:r>
              <a:rPr lang="en-US" sz="2400" dirty="0" smtClean="0"/>
              <a:t>trash/sharps bins</a:t>
            </a:r>
            <a:endParaRPr lang="en-US" sz="2400" dirty="0"/>
          </a:p>
          <a:p>
            <a:pPr marL="342900" indent="-342900">
              <a:buFont typeface="Arial" panose="020B0604020202020204" pitchFamily="34" charset="0"/>
              <a:buChar char="•"/>
            </a:pPr>
            <a:r>
              <a:rPr lang="en-US" sz="2400" dirty="0" smtClean="0"/>
              <a:t>White boards/monitors </a:t>
            </a:r>
            <a:r>
              <a:rPr lang="en-US" sz="2400" dirty="0"/>
              <a:t>with full patient name</a:t>
            </a:r>
          </a:p>
          <a:p>
            <a:pPr marL="342900" indent="-342900">
              <a:buFont typeface="Arial" panose="020B0604020202020204" pitchFamily="34" charset="0"/>
              <a:buChar char="•"/>
            </a:pPr>
            <a:r>
              <a:rPr lang="en-US" sz="2400" dirty="0" smtClean="0"/>
              <a:t>Unauthorized </a:t>
            </a:r>
            <a:r>
              <a:rPr lang="en-US" sz="2400" dirty="0"/>
              <a:t>individuals hearing patient sensitive information such as diagnosis or treatment</a:t>
            </a:r>
            <a:endParaRPr lang="en-US" sz="2200" dirty="0"/>
          </a:p>
        </p:txBody>
      </p:sp>
    </p:spTree>
    <p:extLst>
      <p:ext uri="{BB962C8B-B14F-4D97-AF65-F5344CB8AC3E}">
        <p14:creationId xmlns:p14="http://schemas.microsoft.com/office/powerpoint/2010/main" val="3204891270"/>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Sanctions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35</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3416320"/>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There </a:t>
            </a:r>
            <a:r>
              <a:rPr lang="en-US" sz="2400" dirty="0"/>
              <a:t>is a sanctions policy to address privacy and information security violations</a:t>
            </a:r>
          </a:p>
          <a:p>
            <a:pPr marL="342900" indent="-342900">
              <a:buFont typeface="Arial" panose="020B0604020202020204" pitchFamily="34" charset="0"/>
              <a:buChar char="•"/>
            </a:pPr>
            <a:r>
              <a:rPr lang="en-US" sz="2400" dirty="0" smtClean="0"/>
              <a:t>Types </a:t>
            </a:r>
            <a:r>
              <a:rPr lang="en-US" sz="2400" dirty="0"/>
              <a:t>of violations can include</a:t>
            </a:r>
            <a:r>
              <a:rPr lang="en-US" sz="2400" dirty="0" smtClean="0"/>
              <a:t>:</a:t>
            </a:r>
          </a:p>
          <a:p>
            <a:r>
              <a:rPr lang="en-US" sz="2400" dirty="0" smtClean="0"/>
              <a:t>	– Negligent </a:t>
            </a:r>
            <a:r>
              <a:rPr lang="en-US" sz="2400" dirty="0"/>
              <a:t>(accidental or inadvertent)</a:t>
            </a:r>
          </a:p>
          <a:p>
            <a:r>
              <a:rPr lang="en-US" sz="2400" dirty="0" smtClean="0"/>
              <a:t>	– Intentional </a:t>
            </a:r>
            <a:r>
              <a:rPr lang="en-US" sz="2400" dirty="0"/>
              <a:t>(purposeful</a:t>
            </a:r>
            <a:r>
              <a:rPr lang="en-US" sz="2400" dirty="0" smtClean="0"/>
              <a:t>)</a:t>
            </a:r>
          </a:p>
          <a:p>
            <a:endParaRPr lang="en-US" sz="2400" dirty="0"/>
          </a:p>
          <a:p>
            <a:pPr marL="342900" indent="-342900">
              <a:buFont typeface="Arial" panose="020B0604020202020204" pitchFamily="34" charset="0"/>
              <a:buChar char="•"/>
            </a:pPr>
            <a:r>
              <a:rPr lang="en-US" sz="2400" dirty="0" smtClean="0"/>
              <a:t>For </a:t>
            </a:r>
            <a:r>
              <a:rPr lang="en-US" sz="2400" dirty="0"/>
              <a:t>specific information on sanctions policy contact FPO and/or review the facility’s policy</a:t>
            </a:r>
            <a:endParaRPr lang="en-US" sz="2200" dirty="0"/>
          </a:p>
        </p:txBody>
      </p:sp>
      <p:pic>
        <p:nvPicPr>
          <p:cNvPr id="3" name="Picture 2"/>
          <p:cNvPicPr>
            <a:picLocks noChangeAspect="1"/>
          </p:cNvPicPr>
          <p:nvPr/>
        </p:nvPicPr>
        <p:blipFill>
          <a:blip r:embed="rId4"/>
          <a:stretch>
            <a:fillRect/>
          </a:stretch>
        </p:blipFill>
        <p:spPr>
          <a:xfrm>
            <a:off x="380999" y="5875101"/>
            <a:ext cx="2200847" cy="402371"/>
          </a:xfrm>
          <a:prstGeom prst="rect">
            <a:avLst/>
          </a:prstGeom>
        </p:spPr>
      </p:pic>
      <p:sp>
        <p:nvSpPr>
          <p:cNvPr id="10" name="TextBox 9"/>
          <p:cNvSpPr txBox="1"/>
          <p:nvPr/>
        </p:nvSpPr>
        <p:spPr>
          <a:xfrm>
            <a:off x="352198" y="5945481"/>
            <a:ext cx="2666082" cy="261610"/>
          </a:xfrm>
          <a:prstGeom prst="rect">
            <a:avLst/>
          </a:prstGeom>
          <a:noFill/>
        </p:spPr>
        <p:txBody>
          <a:bodyPr wrap="square" rtlCol="0">
            <a:spAutoFit/>
          </a:bodyPr>
          <a:lstStyle/>
          <a:p>
            <a:r>
              <a:rPr lang="en-US" sz="1100" dirty="0" smtClean="0">
                <a:solidFill>
                  <a:schemeClr val="bg1"/>
                </a:solidFill>
              </a:rPr>
              <a:t>For More Information Review:</a:t>
            </a:r>
            <a:endParaRPr lang="en-US" sz="1100" dirty="0">
              <a:solidFill>
                <a:schemeClr val="bg1"/>
              </a:solidFill>
            </a:endParaRPr>
          </a:p>
        </p:txBody>
      </p:sp>
      <p:sp>
        <p:nvSpPr>
          <p:cNvPr id="12" name="TextBox 11"/>
          <p:cNvSpPr txBox="1"/>
          <p:nvPr/>
        </p:nvSpPr>
        <p:spPr>
          <a:xfrm>
            <a:off x="2581846" y="5922397"/>
            <a:ext cx="6181153" cy="307777"/>
          </a:xfrm>
          <a:prstGeom prst="rect">
            <a:avLst/>
          </a:prstGeom>
          <a:noFill/>
        </p:spPr>
        <p:txBody>
          <a:bodyPr wrap="square" rtlCol="0">
            <a:spAutoFit/>
          </a:bodyPr>
          <a:lstStyle/>
          <a:p>
            <a:r>
              <a:rPr lang="en-US" dirty="0" smtClean="0"/>
              <a:t>PHI.023 </a:t>
            </a:r>
            <a:r>
              <a:rPr lang="en-US" dirty="0"/>
              <a:t>Sanctions for Privacy &amp; Information Security Violations</a:t>
            </a:r>
          </a:p>
        </p:txBody>
      </p:sp>
    </p:spTree>
    <p:extLst>
      <p:ext uri="{BB962C8B-B14F-4D97-AF65-F5344CB8AC3E}">
        <p14:creationId xmlns:p14="http://schemas.microsoft.com/office/powerpoint/2010/main" val="1775956469"/>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Patient Privacy Policies and Forms on the Intranet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36</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pic>
        <p:nvPicPr>
          <p:cNvPr id="4" name="Picture 3"/>
          <p:cNvPicPr>
            <a:picLocks noChangeAspect="1"/>
          </p:cNvPicPr>
          <p:nvPr/>
        </p:nvPicPr>
        <p:blipFill>
          <a:blip r:embed="rId4"/>
          <a:stretch>
            <a:fillRect/>
          </a:stretch>
        </p:blipFill>
        <p:spPr>
          <a:xfrm>
            <a:off x="1246344" y="2170067"/>
            <a:ext cx="6651312" cy="2517866"/>
          </a:xfrm>
          <a:prstGeom prst="rect">
            <a:avLst/>
          </a:prstGeom>
        </p:spPr>
      </p:pic>
      <p:sp>
        <p:nvSpPr>
          <p:cNvPr id="5" name="Rectangle 4"/>
          <p:cNvSpPr/>
          <p:nvPr/>
        </p:nvSpPr>
        <p:spPr>
          <a:xfrm>
            <a:off x="3602516" y="4010140"/>
            <a:ext cx="2148289" cy="275421"/>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0973" y="3800819"/>
            <a:ext cx="616945" cy="221765"/>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5288096" y="4285561"/>
            <a:ext cx="572877" cy="738131"/>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pic>
        <p:nvPicPr>
          <p:cNvPr id="14" name="Picture 13"/>
          <p:cNvPicPr>
            <a:picLocks noChangeAspect="1"/>
          </p:cNvPicPr>
          <p:nvPr/>
        </p:nvPicPr>
        <p:blipFill>
          <a:blip r:embed="rId5"/>
          <a:stretch>
            <a:fillRect/>
          </a:stretch>
        </p:blipFill>
        <p:spPr>
          <a:xfrm>
            <a:off x="6477918" y="3911701"/>
            <a:ext cx="658425" cy="823031"/>
          </a:xfrm>
          <a:prstGeom prst="rect">
            <a:avLst/>
          </a:prstGeom>
        </p:spPr>
      </p:pic>
    </p:spTree>
    <p:extLst>
      <p:ext uri="{BB962C8B-B14F-4D97-AF65-F5344CB8AC3E}">
        <p14:creationId xmlns:p14="http://schemas.microsoft.com/office/powerpoint/2010/main" val="3082882619"/>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Test Your Knowledge</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37</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3416320"/>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a:t>Do you know who your FPO is?</a:t>
            </a:r>
          </a:p>
          <a:p>
            <a:pPr marL="342900" indent="-342900">
              <a:buFont typeface="Arial" panose="020B0604020202020204" pitchFamily="34" charset="0"/>
              <a:buChar char="•"/>
            </a:pPr>
            <a:r>
              <a:rPr lang="en-US" sz="2400" dirty="0" smtClean="0"/>
              <a:t>What </a:t>
            </a:r>
            <a:r>
              <a:rPr lang="en-US" sz="2400" dirty="0"/>
              <a:t>kinds of privacy rights does the patient have?</a:t>
            </a:r>
          </a:p>
          <a:p>
            <a:pPr marL="342900" indent="-342900">
              <a:buFont typeface="Arial" panose="020B0604020202020204" pitchFamily="34" charset="0"/>
              <a:buChar char="•"/>
            </a:pPr>
            <a:r>
              <a:rPr lang="en-US" sz="2400" dirty="0" smtClean="0"/>
              <a:t>Can </a:t>
            </a:r>
            <a:r>
              <a:rPr lang="en-US" sz="2400" dirty="0"/>
              <a:t>a patient amend their record?</a:t>
            </a:r>
          </a:p>
          <a:p>
            <a:pPr marL="342900" indent="-342900">
              <a:buFont typeface="Arial" panose="020B0604020202020204" pitchFamily="34" charset="0"/>
              <a:buChar char="•"/>
            </a:pPr>
            <a:r>
              <a:rPr lang="en-US" sz="2400" dirty="0" smtClean="0"/>
              <a:t>Do </a:t>
            </a:r>
            <a:r>
              <a:rPr lang="en-US" sz="2400" dirty="0"/>
              <a:t>you know who to refer patient privacy questions or complaints to?</a:t>
            </a:r>
          </a:p>
          <a:p>
            <a:pPr marL="342900" indent="-342900">
              <a:buFont typeface="Arial" panose="020B0604020202020204" pitchFamily="34" charset="0"/>
              <a:buChar char="•"/>
            </a:pPr>
            <a:r>
              <a:rPr lang="en-US" sz="2400" dirty="0" smtClean="0"/>
              <a:t>What </a:t>
            </a:r>
            <a:r>
              <a:rPr lang="en-US" sz="2400" dirty="0"/>
              <a:t>is an Accounting of Disclosures?</a:t>
            </a:r>
          </a:p>
          <a:p>
            <a:pPr marL="342900" indent="-342900">
              <a:buFont typeface="Arial" panose="020B0604020202020204" pitchFamily="34" charset="0"/>
              <a:buChar char="•"/>
            </a:pPr>
            <a:r>
              <a:rPr lang="en-US" sz="2400" dirty="0" smtClean="0"/>
              <a:t>When </a:t>
            </a:r>
            <a:r>
              <a:rPr lang="en-US" sz="2400" dirty="0"/>
              <a:t>can you access, use or disclose the patient’s PHI?</a:t>
            </a:r>
          </a:p>
          <a:p>
            <a:pPr marL="342900" indent="-342900">
              <a:buFont typeface="Arial" panose="020B0604020202020204" pitchFamily="34" charset="0"/>
              <a:buChar char="•"/>
            </a:pPr>
            <a:r>
              <a:rPr lang="en-US" sz="2400" dirty="0" smtClean="0"/>
              <a:t>Where </a:t>
            </a:r>
            <a:r>
              <a:rPr lang="en-US" sz="2400" dirty="0"/>
              <a:t>do you dispose of patient information?</a:t>
            </a:r>
            <a:endParaRPr lang="en-US" sz="2200" dirty="0"/>
          </a:p>
        </p:txBody>
      </p:sp>
      <p:pic>
        <p:nvPicPr>
          <p:cNvPr id="2" name="Picture 1"/>
          <p:cNvPicPr>
            <a:picLocks noChangeAspect="1"/>
          </p:cNvPicPr>
          <p:nvPr/>
        </p:nvPicPr>
        <p:blipFill>
          <a:blip r:embed="rId4"/>
          <a:stretch>
            <a:fillRect/>
          </a:stretch>
        </p:blipFill>
        <p:spPr>
          <a:xfrm>
            <a:off x="2875128" y="4312121"/>
            <a:ext cx="3393737" cy="1832042"/>
          </a:xfrm>
          <a:prstGeom prst="rect">
            <a:avLst/>
          </a:prstGeom>
        </p:spPr>
      </p:pic>
    </p:spTree>
    <p:extLst>
      <p:ext uri="{BB962C8B-B14F-4D97-AF65-F5344CB8AC3E}">
        <p14:creationId xmlns:p14="http://schemas.microsoft.com/office/powerpoint/2010/main" val="2496438620"/>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OUM Privacy Policies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38</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477053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000" dirty="0"/>
              <a:t>PHI.001 - Mitigating Inappropriate or Unauthorized Access, Use and/or Disclosure of Protected Health Information</a:t>
            </a:r>
          </a:p>
          <a:p>
            <a:pPr marL="342900" indent="-342900">
              <a:buFont typeface="Arial" panose="020B0604020202020204" pitchFamily="34" charset="0"/>
              <a:buChar char="•"/>
            </a:pPr>
            <a:r>
              <a:rPr lang="en-US" sz="2000" dirty="0"/>
              <a:t>PHI.002 - Protecting and Mitigating Inappropriate or Unauthorized Access, Use and/or Disclosure of Personally-Identifiable Information</a:t>
            </a:r>
          </a:p>
          <a:p>
            <a:pPr marL="342900" indent="-342900">
              <a:buFont typeface="Arial" panose="020B0604020202020204" pitchFamily="34" charset="0"/>
              <a:buChar char="•"/>
            </a:pPr>
            <a:r>
              <a:rPr lang="en-US" sz="2000" dirty="0"/>
              <a:t>PHI.003 - Patients’ Right to Amend</a:t>
            </a:r>
          </a:p>
          <a:p>
            <a:pPr marL="342900" indent="-342900">
              <a:buFont typeface="Arial" panose="020B0604020202020204" pitchFamily="34" charset="0"/>
              <a:buChar char="•"/>
            </a:pPr>
            <a:r>
              <a:rPr lang="en-US" sz="2000" dirty="0"/>
              <a:t>PHI.004 - Patients’ Right to Request Privacy Restrictions</a:t>
            </a:r>
          </a:p>
          <a:p>
            <a:pPr marL="342900" indent="-342900">
              <a:buFont typeface="Arial" panose="020B0604020202020204" pitchFamily="34" charset="0"/>
              <a:buChar char="•"/>
            </a:pPr>
            <a:r>
              <a:rPr lang="en-US" sz="2000" dirty="0"/>
              <a:t>PHI.005 - Accounting of Disclosures </a:t>
            </a:r>
          </a:p>
          <a:p>
            <a:pPr marL="342900" indent="-342900">
              <a:buFont typeface="Arial" panose="020B0604020202020204" pitchFamily="34" charset="0"/>
              <a:buChar char="•"/>
            </a:pPr>
            <a:r>
              <a:rPr lang="en-US" sz="2000" dirty="0"/>
              <a:t>PHI.006 - Protected Health Information Breach Risk Assessment and Notification</a:t>
            </a:r>
          </a:p>
          <a:p>
            <a:pPr marL="342900" indent="-342900">
              <a:buFont typeface="Arial" panose="020B0604020202020204" pitchFamily="34" charset="0"/>
              <a:buChar char="•"/>
            </a:pPr>
            <a:r>
              <a:rPr lang="en-US" sz="2000" dirty="0"/>
              <a:t>PHI.007 - Notice of Privacy Practices</a:t>
            </a:r>
          </a:p>
          <a:p>
            <a:pPr marL="342900" indent="-342900">
              <a:buFont typeface="Arial" panose="020B0604020202020204" pitchFamily="34" charset="0"/>
              <a:buChar char="•"/>
            </a:pPr>
            <a:r>
              <a:rPr lang="en-US" sz="2000" dirty="0"/>
              <a:t>PHI.008 - Safeguarding Protected Health Information</a:t>
            </a:r>
          </a:p>
          <a:p>
            <a:pPr marL="342900" indent="-342900">
              <a:buFont typeface="Arial" panose="020B0604020202020204" pitchFamily="34" charset="0"/>
              <a:buChar char="•"/>
            </a:pPr>
            <a:r>
              <a:rPr lang="en-US" sz="2000" dirty="0"/>
              <a:t>PHI.009 - Minimum Necessary</a:t>
            </a:r>
          </a:p>
          <a:p>
            <a:pPr marL="342900" indent="-342900">
              <a:buFont typeface="Arial" panose="020B0604020202020204" pitchFamily="34" charset="0"/>
              <a:buChar char="•"/>
            </a:pPr>
            <a:r>
              <a:rPr lang="en-US" sz="2000" dirty="0"/>
              <a:t>PHI.010 - Patients’ Right to Request Confidential Communications</a:t>
            </a:r>
          </a:p>
          <a:p>
            <a:pPr marL="342900" indent="-342900">
              <a:buFont typeface="Arial" panose="020B0604020202020204" pitchFamily="34" charset="0"/>
              <a:buChar char="•"/>
            </a:pPr>
            <a:r>
              <a:rPr lang="en-US" sz="2000" dirty="0"/>
              <a:t>PHI.011 - Patient Privacy Program Requirements</a:t>
            </a:r>
          </a:p>
        </p:txBody>
      </p:sp>
    </p:spTree>
    <p:extLst>
      <p:ext uri="{BB962C8B-B14F-4D97-AF65-F5344CB8AC3E}">
        <p14:creationId xmlns:p14="http://schemas.microsoft.com/office/powerpoint/2010/main" val="2867065921"/>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OUM Privacy Policies Cont.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39</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4462760"/>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000" dirty="0"/>
              <a:t>PHI.012 - Privacy Official</a:t>
            </a:r>
          </a:p>
          <a:p>
            <a:pPr marL="342900" indent="-342900">
              <a:buFont typeface="Arial" panose="020B0604020202020204" pitchFamily="34" charset="0"/>
              <a:buChar char="•"/>
            </a:pPr>
            <a:r>
              <a:rPr lang="en-US" sz="2000" dirty="0"/>
              <a:t>PHI.013 - Fundraising Under the HIPAA Privacy Standards/HITECH</a:t>
            </a:r>
          </a:p>
          <a:p>
            <a:pPr marL="342900" indent="-342900">
              <a:buFont typeface="Arial" panose="020B0604020202020204" pitchFamily="34" charset="0"/>
              <a:buChar char="•"/>
            </a:pPr>
            <a:r>
              <a:rPr lang="en-US" sz="2000" dirty="0"/>
              <a:t>PHI.014 - Community Clergy Access to Patient Listings under the HIPAA Privacy Standards</a:t>
            </a:r>
          </a:p>
          <a:p>
            <a:pPr marL="342900" indent="-342900">
              <a:buFont typeface="Arial" panose="020B0604020202020204" pitchFamily="34" charset="0"/>
              <a:buChar char="•"/>
            </a:pPr>
            <a:r>
              <a:rPr lang="en-US" sz="2000" dirty="0"/>
              <a:t>PHI.015 - Designated Record Set</a:t>
            </a:r>
          </a:p>
          <a:p>
            <a:pPr marL="342900" indent="-342900">
              <a:buFont typeface="Arial" panose="020B0604020202020204" pitchFamily="34" charset="0"/>
              <a:buChar char="•"/>
            </a:pPr>
            <a:r>
              <a:rPr lang="en-US" sz="2000" dirty="0"/>
              <a:t>PHI.016 - Determination of Uses &amp; Disclosures of De-Identified Info</a:t>
            </a:r>
          </a:p>
          <a:p>
            <a:pPr marL="342900" indent="-342900">
              <a:buFont typeface="Arial" panose="020B0604020202020204" pitchFamily="34" charset="0"/>
              <a:buChar char="•"/>
            </a:pPr>
            <a:r>
              <a:rPr lang="en-US" sz="2000" dirty="0"/>
              <a:t>PHI.017 - Authorization for Uses &amp; Disclosures of PHI</a:t>
            </a:r>
          </a:p>
          <a:p>
            <a:pPr marL="342900" indent="-342900">
              <a:buFont typeface="Arial" panose="020B0604020202020204" pitchFamily="34" charset="0"/>
              <a:buChar char="•"/>
            </a:pPr>
            <a:r>
              <a:rPr lang="en-US" sz="2000" dirty="0"/>
              <a:t>PHI.018 - Hybrid Entity</a:t>
            </a:r>
          </a:p>
          <a:p>
            <a:pPr marL="342900" indent="-342900">
              <a:buFont typeface="Arial" panose="020B0604020202020204" pitchFamily="34" charset="0"/>
              <a:buChar char="•"/>
            </a:pPr>
            <a:r>
              <a:rPr lang="en-US" sz="2000" dirty="0"/>
              <a:t>PHI.019 - Limited Data Set &amp; Data Use Agreement</a:t>
            </a:r>
          </a:p>
          <a:p>
            <a:pPr marL="342900" indent="-342900">
              <a:buFont typeface="Arial" panose="020B0604020202020204" pitchFamily="34" charset="0"/>
              <a:buChar char="•"/>
            </a:pPr>
            <a:r>
              <a:rPr lang="en-US" sz="2000" dirty="0"/>
              <a:t>PHI.020 - Marketing Under the HIPAA Privacy Standards</a:t>
            </a:r>
          </a:p>
          <a:p>
            <a:pPr marL="342900" indent="-342900">
              <a:buFont typeface="Arial" panose="020B0604020202020204" pitchFamily="34" charset="0"/>
              <a:buChar char="•"/>
            </a:pPr>
            <a:r>
              <a:rPr lang="en-US" sz="2000" dirty="0"/>
              <a:t>PHI.021 - Patient's Right to Opt Out of Being Listed in Facility Directory </a:t>
            </a:r>
          </a:p>
          <a:p>
            <a:pPr marL="342900" indent="-342900">
              <a:buFont typeface="Arial" panose="020B0604020202020204" pitchFamily="34" charset="0"/>
              <a:buChar char="•"/>
            </a:pPr>
            <a:r>
              <a:rPr lang="en-US" sz="2000" dirty="0"/>
              <a:t>PHI.022 - Privacy Complaint Process</a:t>
            </a:r>
          </a:p>
        </p:txBody>
      </p:sp>
    </p:spTree>
    <p:extLst>
      <p:ext uri="{BB962C8B-B14F-4D97-AF65-F5344CB8AC3E}">
        <p14:creationId xmlns:p14="http://schemas.microsoft.com/office/powerpoint/2010/main" val="504948176"/>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8002E"/>
              </a:buClr>
              <a:buSzPts val="700"/>
              <a:buFont typeface="Garamond"/>
              <a:buNone/>
            </a:pPr>
            <a:endParaRPr sz="2800" b="0" i="0" u="none" strike="noStrike" cap="small" dirty="0">
              <a:solidFill>
                <a:srgbClr val="98002E"/>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4</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2" name="TextBox 1"/>
          <p:cNvSpPr txBox="1"/>
          <p:nvPr/>
        </p:nvSpPr>
        <p:spPr>
          <a:xfrm>
            <a:off x="381000" y="1811822"/>
            <a:ext cx="8410798" cy="3416320"/>
          </a:xfrm>
          <a:prstGeom prst="rect">
            <a:avLst/>
          </a:prstGeom>
          <a:noFill/>
        </p:spPr>
        <p:txBody>
          <a:bodyPr wrap="square" rtlCol="0">
            <a:spAutoFit/>
          </a:bodyPr>
          <a:lstStyle/>
          <a:p>
            <a:pPr algn="ctr"/>
            <a:r>
              <a:rPr lang="en-US" sz="3600" dirty="0"/>
              <a:t>Hospitals are required by law to maintain the privacy of patients’ health information.</a:t>
            </a:r>
          </a:p>
          <a:p>
            <a:pPr algn="ctr"/>
            <a:r>
              <a:rPr lang="en-US" sz="3600" dirty="0"/>
              <a:t>It is everyone's responsibility to ensure patient information is properly protected and safeguarded!</a:t>
            </a:r>
          </a:p>
        </p:txBody>
      </p:sp>
    </p:spTree>
    <p:extLst>
      <p:ext uri="{BB962C8B-B14F-4D97-AF65-F5344CB8AC3E}">
        <p14:creationId xmlns:p14="http://schemas.microsoft.com/office/powerpoint/2010/main" val="4053626196"/>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OUM Privacy Policies Cont.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40</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5078313"/>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000" dirty="0"/>
              <a:t>PHI.023 - Sanctions for Privacy &amp; Info Security Violations</a:t>
            </a:r>
          </a:p>
          <a:p>
            <a:pPr marL="342900" indent="-342900">
              <a:buFont typeface="Arial" panose="020B0604020202020204" pitchFamily="34" charset="0"/>
              <a:buChar char="•"/>
            </a:pPr>
            <a:r>
              <a:rPr lang="en-US" sz="2000" dirty="0"/>
              <a:t>PHI.024 - Uses &amp; Disclosures for which an Authorization or Opportunity to Agree or Object is not Required</a:t>
            </a:r>
          </a:p>
          <a:p>
            <a:pPr marL="342900" indent="-342900">
              <a:buFont typeface="Arial" panose="020B0604020202020204" pitchFamily="34" charset="0"/>
              <a:buChar char="•"/>
            </a:pPr>
            <a:r>
              <a:rPr lang="en-US" sz="2000" dirty="0"/>
              <a:t>PHI.025 - Uses &amp; Disclosures of Protected Health Info to Other Covered Entities &amp; Health Care Providers Under the HIPAA Privacy Standards</a:t>
            </a:r>
          </a:p>
          <a:p>
            <a:pPr marL="342900" indent="-342900">
              <a:buFont typeface="Arial" panose="020B0604020202020204" pitchFamily="34" charset="0"/>
              <a:buChar char="•"/>
            </a:pPr>
            <a:r>
              <a:rPr lang="en-US" sz="2000" dirty="0"/>
              <a:t>PHI.026 - Uses &amp; Disclosures of PHI for Involvement in Patient's Care &amp; Notification Purposes</a:t>
            </a:r>
          </a:p>
          <a:p>
            <a:pPr marL="342900" indent="-342900">
              <a:buFont typeface="Arial" panose="020B0604020202020204" pitchFamily="34" charset="0"/>
              <a:buChar char="•"/>
            </a:pPr>
            <a:r>
              <a:rPr lang="en-US" sz="2000" dirty="0"/>
              <a:t>PHI.027 - Uses and Disclosures Required by Law</a:t>
            </a:r>
          </a:p>
          <a:p>
            <a:pPr marL="342900" indent="-342900">
              <a:buFont typeface="Arial" panose="020B0604020202020204" pitchFamily="34" charset="0"/>
              <a:buChar char="•"/>
            </a:pPr>
            <a:r>
              <a:rPr lang="en-US" sz="2000" dirty="0"/>
              <a:t>PHI.028 - Uses Verification of External Requestors</a:t>
            </a:r>
          </a:p>
          <a:p>
            <a:pPr marL="342900" indent="-342900">
              <a:buFont typeface="Arial" panose="020B0604020202020204" pitchFamily="34" charset="0"/>
              <a:buChar char="•"/>
            </a:pPr>
            <a:r>
              <a:rPr lang="en-US" sz="2000" dirty="0"/>
              <a:t>PHI.029 - Electronic Incident Response</a:t>
            </a:r>
          </a:p>
          <a:p>
            <a:pPr marL="342900" indent="-342900">
              <a:buFont typeface="Arial" panose="020B0604020202020204" pitchFamily="34" charset="0"/>
              <a:buChar char="•"/>
            </a:pPr>
            <a:r>
              <a:rPr lang="en-US" sz="2000" dirty="0"/>
              <a:t>PHI.030 - Confidential Patient Status</a:t>
            </a:r>
          </a:p>
          <a:p>
            <a:pPr marL="342900" indent="-342900">
              <a:buFont typeface="Arial" panose="020B0604020202020204" pitchFamily="34" charset="0"/>
              <a:buChar char="•"/>
            </a:pPr>
            <a:r>
              <a:rPr lang="en-US" sz="2000" dirty="0"/>
              <a:t>PHI.031 - Photographing, Video Monitoring,/Recording, Audio Monitoring/Recording, and/or Other Imaging Policy</a:t>
            </a:r>
          </a:p>
          <a:p>
            <a:pPr marL="342900" indent="-342900">
              <a:buFont typeface="Arial" panose="020B0604020202020204" pitchFamily="34" charset="0"/>
              <a:buChar char="•"/>
            </a:pPr>
            <a:r>
              <a:rPr lang="en-US" sz="2000" dirty="0"/>
              <a:t>PHI.032- Patents' Right to Access</a:t>
            </a:r>
          </a:p>
        </p:txBody>
      </p:sp>
    </p:spTree>
    <p:extLst>
      <p:ext uri="{BB962C8B-B14F-4D97-AF65-F5344CB8AC3E}">
        <p14:creationId xmlns:p14="http://schemas.microsoft.com/office/powerpoint/2010/main" val="2807893493"/>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a:stretch/>
        </p:blipFill>
        <p:spPr>
          <a:xfrm>
            <a:off x="7937" y="0"/>
            <a:ext cx="9136063" cy="6858000"/>
          </a:xfrm>
          <a:prstGeom prst="rect">
            <a:avLst/>
          </a:prstGeom>
          <a:noFill/>
          <a:ln>
            <a:noFill/>
          </a:ln>
        </p:spPr>
      </p:pic>
      <p:sp>
        <p:nvSpPr>
          <p:cNvPr id="109" name="Shape 109"/>
          <p:cNvSpPr txBox="1"/>
          <p:nvPr/>
        </p:nvSpPr>
        <p:spPr>
          <a:xfrm>
            <a:off x="7937" y="2872286"/>
            <a:ext cx="9136063" cy="556714"/>
          </a:xfrm>
          <a:prstGeom prst="rect">
            <a:avLst/>
          </a:prstGeom>
          <a:noFill/>
          <a:ln>
            <a:noFill/>
          </a:ln>
        </p:spPr>
        <p:txBody>
          <a:bodyPr wrap="square" lIns="80650" tIns="40300" rIns="80650" bIns="40300" anchor="t" anchorCtr="0">
            <a:noAutofit/>
          </a:bodyPr>
          <a:lstStyle/>
          <a:p>
            <a:pPr lvl="0" algn="ctr">
              <a:buClr>
                <a:schemeClr val="lt1"/>
              </a:buClr>
              <a:buSzPts val="3088"/>
            </a:pPr>
            <a:r>
              <a:rPr lang="en-US" sz="2000" dirty="0">
                <a:solidFill>
                  <a:schemeClr val="bg1"/>
                </a:solidFill>
              </a:rPr>
              <a:t>Thank you for your attention and for protecting our patient’s PHI</a:t>
            </a:r>
            <a:r>
              <a:rPr lang="en-US" sz="2000" dirty="0" smtClean="0">
                <a:solidFill>
                  <a:schemeClr val="bg1"/>
                </a:solidFill>
              </a:rPr>
              <a:t>.</a:t>
            </a:r>
          </a:p>
          <a:p>
            <a:pPr lvl="0" algn="ctr">
              <a:buClr>
                <a:schemeClr val="lt1"/>
              </a:buClr>
              <a:buSzPts val="3088"/>
            </a:pPr>
            <a:endParaRPr lang="en-US" sz="2000" dirty="0">
              <a:solidFill>
                <a:schemeClr val="bg1"/>
              </a:solidFill>
            </a:endParaRPr>
          </a:p>
          <a:p>
            <a:pPr lvl="0" algn="ctr">
              <a:buClr>
                <a:schemeClr val="lt1"/>
              </a:buClr>
              <a:buSzPts val="3088"/>
            </a:pPr>
            <a:r>
              <a:rPr lang="en-US" sz="2000" dirty="0">
                <a:solidFill>
                  <a:schemeClr val="bg1"/>
                </a:solidFill>
              </a:rPr>
              <a:t>Every patient, every time!</a:t>
            </a:r>
            <a:endParaRPr sz="2000"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a:solidFill>
                  <a:srgbClr val="951926"/>
                </a:solidFill>
                <a:latin typeface="Garamond"/>
                <a:ea typeface="Garamond"/>
                <a:cs typeface="Garamond"/>
                <a:sym typeface="Garamond"/>
              </a:rPr>
              <a:t>Facility Privacy Official (FPO)</a:t>
            </a: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2" name="Shape 92"/>
          <p:cNvSpPr txBox="1"/>
          <p:nvPr/>
        </p:nvSpPr>
        <p:spPr>
          <a:xfrm>
            <a:off x="448056" y="759638"/>
            <a:ext cx="8010144" cy="79374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Garamond"/>
              <a:buNone/>
            </a:pPr>
            <a:endParaRPr sz="4400" b="1" i="0" u="none" strike="noStrike" cap="none" dirty="0">
              <a:solidFill>
                <a:srgbClr val="951926"/>
              </a:solidFill>
              <a:latin typeface="Garamond"/>
              <a:ea typeface="Garamond"/>
              <a:cs typeface="Garamond"/>
              <a:sym typeface="Garamond"/>
            </a:endParaRPr>
          </a:p>
        </p:txBody>
      </p: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5</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8" y="756742"/>
            <a:ext cx="8382000" cy="4431983"/>
          </a:xfrm>
          <a:prstGeom prst="rect">
            <a:avLst/>
          </a:prstGeom>
          <a:noFill/>
        </p:spPr>
        <p:txBody>
          <a:bodyPr wrap="square" rtlCol="0">
            <a:spAutoFit/>
          </a:bodyPr>
          <a:lstStyle/>
          <a:p>
            <a:endParaRPr lang="en-US" sz="2400" dirty="0" smtClean="0"/>
          </a:p>
          <a:p>
            <a:r>
              <a:rPr lang="en-US" sz="2400" dirty="0" smtClean="0"/>
              <a:t>What </a:t>
            </a:r>
            <a:r>
              <a:rPr lang="en-US" sz="2400" dirty="0"/>
              <a:t>is a FPO</a:t>
            </a:r>
            <a:r>
              <a:rPr lang="en-US" sz="2400" dirty="0" smtClean="0"/>
              <a:t>?</a:t>
            </a:r>
          </a:p>
          <a:p>
            <a:endParaRPr lang="en-US" sz="2400" dirty="0"/>
          </a:p>
          <a:p>
            <a:pPr marL="342900" indent="-342900">
              <a:buFont typeface="Arial" panose="020B0604020202020204" pitchFamily="34" charset="0"/>
              <a:buChar char="•"/>
            </a:pPr>
            <a:r>
              <a:rPr lang="en-US" sz="2400" dirty="0" smtClean="0"/>
              <a:t>The </a:t>
            </a:r>
            <a:r>
              <a:rPr lang="en-US" sz="2400" dirty="0"/>
              <a:t>FPO is the “go-to” person for </a:t>
            </a:r>
            <a:r>
              <a:rPr lang="en-US" sz="2400" dirty="0" smtClean="0"/>
              <a:t>any</a:t>
            </a:r>
          </a:p>
          <a:p>
            <a:pPr lvl="3"/>
            <a:r>
              <a:rPr lang="en-US" sz="2400" dirty="0" smtClean="0"/>
              <a:t>	</a:t>
            </a:r>
            <a:r>
              <a:rPr lang="en-US" sz="2200" dirty="0" smtClean="0"/>
              <a:t>Potential patient privacy issues</a:t>
            </a:r>
          </a:p>
          <a:p>
            <a:r>
              <a:rPr lang="en-US" sz="2200" dirty="0" smtClean="0"/>
              <a:t>	Questions </a:t>
            </a:r>
            <a:r>
              <a:rPr lang="en-US" sz="2200" dirty="0"/>
              <a:t>on patient privacy matters</a:t>
            </a:r>
          </a:p>
          <a:p>
            <a:r>
              <a:rPr lang="en-US" sz="2200" dirty="0" smtClean="0"/>
              <a:t>	Patient </a:t>
            </a:r>
            <a:r>
              <a:rPr lang="en-US" sz="2200" dirty="0"/>
              <a:t>privacy questions and </a:t>
            </a:r>
            <a:r>
              <a:rPr lang="en-US" sz="2200" dirty="0" smtClean="0"/>
              <a:t>complaints</a:t>
            </a:r>
          </a:p>
          <a:p>
            <a:endParaRPr lang="en-US" sz="2200" dirty="0"/>
          </a:p>
          <a:p>
            <a:pPr marL="342900" indent="-342900">
              <a:buFont typeface="Arial" panose="020B0604020202020204" pitchFamily="34" charset="0"/>
              <a:buChar char="•"/>
            </a:pPr>
            <a:r>
              <a:rPr lang="en-US" sz="2400" dirty="0" smtClean="0"/>
              <a:t>The </a:t>
            </a:r>
            <a:r>
              <a:rPr lang="en-US" sz="2400" dirty="0"/>
              <a:t>FPO oversees and facilitates the privacy program including all training and </a:t>
            </a:r>
            <a:r>
              <a:rPr lang="en-US" sz="2400" dirty="0" smtClean="0"/>
              <a:t>compliance</a:t>
            </a:r>
          </a:p>
          <a:p>
            <a:endParaRPr lang="en-US" sz="2400" dirty="0"/>
          </a:p>
          <a:p>
            <a:pPr marL="342900" indent="-342900">
              <a:buFont typeface="Arial" panose="020B0604020202020204" pitchFamily="34" charset="0"/>
              <a:buChar char="•"/>
            </a:pPr>
            <a:r>
              <a:rPr lang="en-US" sz="2400" dirty="0" smtClean="0"/>
              <a:t>FPO </a:t>
            </a:r>
            <a:r>
              <a:rPr lang="en-US" sz="2400" dirty="0"/>
              <a:t>for OU </a:t>
            </a:r>
            <a:r>
              <a:rPr lang="en-US" sz="2400" dirty="0" smtClean="0"/>
              <a:t>Medicine is Amber Simpson</a:t>
            </a:r>
            <a:endParaRPr lang="en-US" sz="2400" dirty="0"/>
          </a:p>
        </p:txBody>
      </p:sp>
    </p:spTree>
    <p:extLst>
      <p:ext uri="{BB962C8B-B14F-4D97-AF65-F5344CB8AC3E}">
        <p14:creationId xmlns:p14="http://schemas.microsoft.com/office/powerpoint/2010/main" val="1176146404"/>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a:solidFill>
                  <a:srgbClr val="951926"/>
                </a:solidFill>
                <a:latin typeface="Garamond"/>
                <a:ea typeface="Garamond"/>
                <a:cs typeface="Garamond"/>
                <a:sym typeface="Garamond"/>
              </a:rPr>
              <a:t>HIPAA Definition &amp; Purpose</a:t>
            </a: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6</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438599" y="756742"/>
            <a:ext cx="8382000" cy="4955203"/>
          </a:xfrm>
          <a:prstGeom prst="rect">
            <a:avLst/>
          </a:prstGeom>
          <a:noFill/>
        </p:spPr>
        <p:txBody>
          <a:bodyPr wrap="square" rtlCol="0">
            <a:spAutoFit/>
          </a:bodyPr>
          <a:lstStyle/>
          <a:p>
            <a:endParaRPr lang="en-US" sz="2400" u="sng" dirty="0" smtClean="0"/>
          </a:p>
          <a:p>
            <a:r>
              <a:rPr lang="en-US" sz="2400" u="sng" dirty="0" smtClean="0"/>
              <a:t>What </a:t>
            </a:r>
            <a:r>
              <a:rPr lang="en-US" sz="2400" u="sng" dirty="0"/>
              <a:t>is </a:t>
            </a:r>
            <a:r>
              <a:rPr lang="en-US" sz="2400" u="sng" dirty="0" smtClean="0"/>
              <a:t>HIPAA?</a:t>
            </a:r>
          </a:p>
          <a:p>
            <a:pPr marL="342900" indent="-342900">
              <a:buFont typeface="Arial" panose="020B0604020202020204" pitchFamily="34" charset="0"/>
              <a:buChar char="•"/>
            </a:pPr>
            <a:r>
              <a:rPr lang="en-US" sz="2200" dirty="0"/>
              <a:t>The Health Insurance Portability and Accountability Act (HIPAA) was enacted by Congress in 1996. The HIPAA Privacy Rule provides federal protections for personal health information held by covered entities and gives patients an array of rights with respect to that information.</a:t>
            </a:r>
          </a:p>
          <a:p>
            <a:pPr marL="342900" indent="-342900">
              <a:buFont typeface="Arial" panose="020B0604020202020204" pitchFamily="34" charset="0"/>
              <a:buChar char="•"/>
            </a:pPr>
            <a:r>
              <a:rPr lang="en-US" sz="2200" dirty="0" smtClean="0"/>
              <a:t>Mandatory </a:t>
            </a:r>
            <a:r>
              <a:rPr lang="en-US" sz="2200" dirty="0"/>
              <a:t>federal law</a:t>
            </a:r>
            <a:r>
              <a:rPr lang="en-US" sz="2200" dirty="0" smtClean="0"/>
              <a:t>.</a:t>
            </a:r>
          </a:p>
          <a:p>
            <a:pPr marL="342900" indent="-342900">
              <a:buFont typeface="Arial" panose="020B0604020202020204" pitchFamily="34" charset="0"/>
              <a:buChar char="•"/>
            </a:pPr>
            <a:endParaRPr lang="en-US" sz="2400" dirty="0"/>
          </a:p>
          <a:p>
            <a:r>
              <a:rPr lang="en-US" sz="2400" u="sng" dirty="0" smtClean="0"/>
              <a:t>What is the purpose of the law?</a:t>
            </a:r>
          </a:p>
          <a:p>
            <a:pPr marL="342900" indent="-342900">
              <a:buFont typeface="Arial" panose="020B0604020202020204" pitchFamily="34" charset="0"/>
              <a:buChar char="•"/>
            </a:pPr>
            <a:r>
              <a:rPr lang="en-US" sz="2200" dirty="0"/>
              <a:t>Protect health insurance coverage, improve access to healthcare</a:t>
            </a:r>
          </a:p>
          <a:p>
            <a:pPr marL="342900" indent="-342900">
              <a:buFont typeface="Arial" panose="020B0604020202020204" pitchFamily="34" charset="0"/>
              <a:buChar char="•"/>
            </a:pPr>
            <a:r>
              <a:rPr lang="en-US" sz="2200" dirty="0" smtClean="0"/>
              <a:t>Reduce </a:t>
            </a:r>
            <a:r>
              <a:rPr lang="en-US" sz="2200" dirty="0"/>
              <a:t>fraud, abuse and administrative health care costs</a:t>
            </a:r>
          </a:p>
          <a:p>
            <a:pPr marL="342900" indent="-342900">
              <a:buFont typeface="Arial" panose="020B0604020202020204" pitchFamily="34" charset="0"/>
              <a:buChar char="•"/>
            </a:pPr>
            <a:r>
              <a:rPr lang="en-US" sz="2200" dirty="0" smtClean="0"/>
              <a:t>Improve </a:t>
            </a:r>
            <a:r>
              <a:rPr lang="en-US" sz="2200" dirty="0"/>
              <a:t>quality of healthcare in general</a:t>
            </a:r>
          </a:p>
        </p:txBody>
      </p:sp>
    </p:spTree>
    <p:extLst>
      <p:ext uri="{BB962C8B-B14F-4D97-AF65-F5344CB8AC3E}">
        <p14:creationId xmlns:p14="http://schemas.microsoft.com/office/powerpoint/2010/main" val="3010898929"/>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How does HIPAA affect you?</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7</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1671381" y="756742"/>
            <a:ext cx="7149218" cy="5632311"/>
          </a:xfrm>
          <a:prstGeom prst="rect">
            <a:avLst/>
          </a:prstGeom>
          <a:noFill/>
        </p:spPr>
        <p:txBody>
          <a:bodyPr wrap="square" rtlCol="0">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a:t>Coversheets with confidential statement need to be used on all faxes</a:t>
            </a:r>
          </a:p>
          <a:p>
            <a:pPr marL="342900" indent="-342900">
              <a:buFont typeface="Arial" panose="020B0604020202020204" pitchFamily="34" charset="0"/>
              <a:buChar char="•"/>
            </a:pPr>
            <a:r>
              <a:rPr lang="en-US" sz="2400" dirty="0" smtClean="0"/>
              <a:t>Screens </a:t>
            </a:r>
            <a:r>
              <a:rPr lang="en-US" sz="2400" dirty="0"/>
              <a:t>will need to be placed out of public view and screensavers in use</a:t>
            </a:r>
          </a:p>
          <a:p>
            <a:pPr marL="342900" indent="-342900">
              <a:buFont typeface="Arial" panose="020B0604020202020204" pitchFamily="34" charset="0"/>
              <a:buChar char="•"/>
            </a:pPr>
            <a:r>
              <a:rPr lang="en-US" sz="2400" dirty="0" smtClean="0"/>
              <a:t>Patient </a:t>
            </a:r>
            <a:r>
              <a:rPr lang="en-US" sz="2400" dirty="0"/>
              <a:t>charts will need to be placed in secure area</a:t>
            </a:r>
          </a:p>
          <a:p>
            <a:pPr marL="342900" indent="-342900">
              <a:buFont typeface="Arial" panose="020B0604020202020204" pitchFamily="34" charset="0"/>
              <a:buChar char="•"/>
            </a:pPr>
            <a:r>
              <a:rPr lang="en-US" sz="2400" dirty="0" smtClean="0"/>
              <a:t>Patient </a:t>
            </a:r>
            <a:r>
              <a:rPr lang="en-US" sz="2400" dirty="0"/>
              <a:t>family members will give a passcode for patient information other than directory releases</a:t>
            </a:r>
          </a:p>
          <a:p>
            <a:pPr marL="342900" indent="-342900">
              <a:buFont typeface="Arial" panose="020B0604020202020204" pitchFamily="34" charset="0"/>
              <a:buChar char="•"/>
            </a:pPr>
            <a:r>
              <a:rPr lang="en-US" sz="2400" dirty="0" smtClean="0"/>
              <a:t>All </a:t>
            </a:r>
            <a:r>
              <a:rPr lang="en-US" sz="2400" dirty="0"/>
              <a:t>PHI (e.g., dietary slips) will need to be placed in shred containers (e.g., Shred-It bins) when disposed of</a:t>
            </a:r>
          </a:p>
          <a:p>
            <a:pPr marL="342900" indent="-342900">
              <a:buFont typeface="Arial" panose="020B0604020202020204" pitchFamily="34" charset="0"/>
              <a:buChar char="•"/>
            </a:pPr>
            <a:r>
              <a:rPr lang="en-US" sz="2400" dirty="0" smtClean="0"/>
              <a:t>Patient </a:t>
            </a:r>
            <a:r>
              <a:rPr lang="en-US" sz="2400" dirty="0"/>
              <a:t>information must only be accessed if there is a </a:t>
            </a:r>
            <a:r>
              <a:rPr lang="en-US" sz="2400" dirty="0">
                <a:solidFill>
                  <a:srgbClr val="951926"/>
                </a:solidFill>
              </a:rPr>
              <a:t>need to know </a:t>
            </a:r>
            <a:r>
              <a:rPr lang="en-US" sz="2400" dirty="0"/>
              <a:t>and only the </a:t>
            </a:r>
            <a:r>
              <a:rPr lang="en-US" sz="2400" dirty="0">
                <a:solidFill>
                  <a:srgbClr val="951926"/>
                </a:solidFill>
              </a:rPr>
              <a:t>minimum necessary</a:t>
            </a:r>
            <a:r>
              <a:rPr lang="en-US" sz="2400" dirty="0"/>
              <a:t> may be used</a:t>
            </a:r>
            <a:endParaRPr lang="en-US" sz="2200" dirty="0"/>
          </a:p>
        </p:txBody>
      </p:sp>
      <p:pic>
        <p:nvPicPr>
          <p:cNvPr id="2" name="Picture 1"/>
          <p:cNvPicPr>
            <a:picLocks noChangeAspect="1"/>
          </p:cNvPicPr>
          <p:nvPr/>
        </p:nvPicPr>
        <p:blipFill>
          <a:blip r:embed="rId4"/>
          <a:stretch>
            <a:fillRect/>
          </a:stretch>
        </p:blipFill>
        <p:spPr>
          <a:xfrm>
            <a:off x="203663" y="2755378"/>
            <a:ext cx="1467718" cy="1795715"/>
          </a:xfrm>
          <a:prstGeom prst="rect">
            <a:avLst/>
          </a:prstGeom>
        </p:spPr>
      </p:pic>
    </p:spTree>
    <p:extLst>
      <p:ext uri="{BB962C8B-B14F-4D97-AF65-F5344CB8AC3E}">
        <p14:creationId xmlns:p14="http://schemas.microsoft.com/office/powerpoint/2010/main" val="1505548249"/>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How does HIPAA affect you? </a:t>
            </a:r>
            <a:r>
              <a:rPr lang="en-US" sz="3600" b="1" dirty="0" smtClean="0">
                <a:solidFill>
                  <a:srgbClr val="951926"/>
                </a:solidFill>
                <a:latin typeface="Garamond"/>
                <a:ea typeface="Garamond"/>
                <a:cs typeface="Garamond"/>
                <a:sym typeface="Garamond"/>
              </a:rPr>
              <a:t>Cont.</a:t>
            </a:r>
            <a:endParaRPr lang="en-US" sz="36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8</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382000" cy="5262979"/>
          </a:xfrm>
          <a:prstGeom prst="rect">
            <a:avLst/>
          </a:prstGeom>
          <a:noFill/>
        </p:spPr>
        <p:txBody>
          <a:bodyPr wrap="square" rtlCol="0">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a:t>Registration will be giving out a Notice of Privacy Practices brochure to every patient concerning our patient privacy protection policy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Patients will be given the option to “opt out” of our directory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Patients have a right to a copy of their medical record</a:t>
            </a:r>
          </a:p>
          <a:p>
            <a:endParaRPr lang="en-US" sz="2400" dirty="0"/>
          </a:p>
          <a:p>
            <a:pPr marL="342900" indent="-342900">
              <a:buFont typeface="Arial" panose="020B0604020202020204" pitchFamily="34" charset="0"/>
              <a:buChar char="•"/>
            </a:pPr>
            <a:r>
              <a:rPr lang="en-US" sz="2400" dirty="0"/>
              <a:t>Authorizations need to be obtained from patient to release information for reasons other than for treatment, payment or healthcare operations (TPO) or as otherwise permitted by the HIPAA Privacy Rule</a:t>
            </a:r>
            <a:endParaRPr lang="en-US" sz="2200" dirty="0"/>
          </a:p>
        </p:txBody>
      </p:sp>
    </p:spTree>
    <p:extLst>
      <p:ext uri="{BB962C8B-B14F-4D97-AF65-F5344CB8AC3E}">
        <p14:creationId xmlns:p14="http://schemas.microsoft.com/office/powerpoint/2010/main" val="120203247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66776"/>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What is Protected by HIPAA?</a:t>
            </a:r>
            <a:endParaRPr lang="en-US" sz="32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9</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7" y="756742"/>
            <a:ext cx="8410801" cy="1538883"/>
          </a:xfrm>
          <a:prstGeom prst="rect">
            <a:avLst/>
          </a:prstGeom>
          <a:noFill/>
        </p:spPr>
        <p:txBody>
          <a:bodyPr wrap="square" rtlCol="0">
            <a:spAutoFit/>
          </a:bodyPr>
          <a:lstStyle/>
          <a:p>
            <a:pPr marL="342900" indent="-342900">
              <a:buFont typeface="Arial" panose="020B0604020202020204" pitchFamily="34" charset="0"/>
              <a:buChar char="•"/>
            </a:pPr>
            <a:endParaRPr lang="en-US" b="1" dirty="0" smtClean="0"/>
          </a:p>
          <a:p>
            <a:r>
              <a:rPr lang="en-US" sz="2000" b="1" dirty="0" smtClean="0"/>
              <a:t>PHI </a:t>
            </a:r>
            <a:r>
              <a:rPr lang="en-US" sz="2000" b="1" dirty="0"/>
              <a:t>is the information pertaining to healthcare that contains any of these identifiers. People often believe that if the patient's name is removed then the information is not PHI. That is not true. There are many types of patient identifying information. </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771048400"/>
              </p:ext>
            </p:extLst>
          </p:nvPr>
        </p:nvGraphicFramePr>
        <p:xfrm>
          <a:off x="366597" y="2311558"/>
          <a:ext cx="8382000" cy="4003040"/>
        </p:xfrm>
        <a:graphic>
          <a:graphicData uri="http://schemas.openxmlformats.org/drawingml/2006/table">
            <a:tbl>
              <a:tblPr firstRow="1" bandRow="1">
                <a:tableStyleId>{A8BA8179-A05A-44DF-8A9A-49BCA9EBD23C}</a:tableStyleId>
              </a:tblPr>
              <a:tblGrid>
                <a:gridCol w="4191000">
                  <a:extLst>
                    <a:ext uri="{9D8B030D-6E8A-4147-A177-3AD203B41FA5}">
                      <a16:colId xmlns:a16="http://schemas.microsoft.com/office/drawing/2014/main" val="3837223869"/>
                    </a:ext>
                  </a:extLst>
                </a:gridCol>
                <a:gridCol w="4191000">
                  <a:extLst>
                    <a:ext uri="{9D8B030D-6E8A-4147-A177-3AD203B41FA5}">
                      <a16:colId xmlns:a16="http://schemas.microsoft.com/office/drawing/2014/main" val="2240669900"/>
                    </a:ext>
                  </a:extLst>
                </a:gridCol>
              </a:tblGrid>
              <a:tr h="370840">
                <a:tc>
                  <a:txBody>
                    <a:bodyPr/>
                    <a:lstStyle/>
                    <a:p>
                      <a:pPr marL="285750" indent="-285750">
                        <a:buFont typeface="Arial" panose="020B0604020202020204" pitchFamily="34" charset="0"/>
                        <a:buChar char="•"/>
                      </a:pPr>
                      <a:r>
                        <a:rPr lang="en-US" dirty="0" smtClean="0"/>
                        <a:t>Name</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Medical Record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17536372"/>
                  </a:ext>
                </a:extLst>
              </a:tr>
              <a:tr h="370840">
                <a:tc>
                  <a:txBody>
                    <a:bodyPr/>
                    <a:lstStyle/>
                    <a:p>
                      <a:pPr marL="285750" indent="-285750">
                        <a:buFont typeface="Arial" panose="020B0604020202020204" pitchFamily="34" charset="0"/>
                        <a:buChar char="•"/>
                      </a:pPr>
                      <a:r>
                        <a:rPr lang="en-US" dirty="0" smtClean="0"/>
                        <a:t>Address including street, county, zip code and equivalent geocodes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Health plan beneficiary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09203877"/>
                  </a:ext>
                </a:extLst>
              </a:tr>
              <a:tr h="370840">
                <a:tc>
                  <a:txBody>
                    <a:bodyPr/>
                    <a:lstStyle/>
                    <a:p>
                      <a:pPr marL="285750" indent="-285750">
                        <a:buFont typeface="Arial" panose="020B0604020202020204" pitchFamily="34" charset="0"/>
                        <a:buChar char="•"/>
                      </a:pPr>
                      <a:r>
                        <a:rPr lang="en-US" dirty="0" smtClean="0"/>
                        <a:t>Name of relatives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Account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280445"/>
                  </a:ext>
                </a:extLst>
              </a:tr>
              <a:tr h="370840">
                <a:tc>
                  <a:txBody>
                    <a:bodyPr/>
                    <a:lstStyle/>
                    <a:p>
                      <a:pPr marL="285750" indent="-285750">
                        <a:buFont typeface="Arial" panose="020B0604020202020204" pitchFamily="34" charset="0"/>
                        <a:buChar char="•"/>
                      </a:pPr>
                      <a:r>
                        <a:rPr lang="en-US" dirty="0" smtClean="0"/>
                        <a:t>Name of employers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Certificate/license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3860038"/>
                  </a:ext>
                </a:extLst>
              </a:tr>
              <a:tr h="370840">
                <a:tc>
                  <a:txBody>
                    <a:bodyPr/>
                    <a:lstStyle/>
                    <a:p>
                      <a:pPr marL="285750" indent="-285750">
                        <a:buFont typeface="Arial" panose="020B0604020202020204" pitchFamily="34" charset="0"/>
                        <a:buChar char="•"/>
                      </a:pPr>
                      <a:r>
                        <a:rPr lang="en-US" dirty="0" smtClean="0"/>
                        <a:t>All elements of dates except year (DOB, admission/ discharge, expiration, etc. )</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Any other unique identifying number, characteristic or code</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09941479"/>
                  </a:ext>
                </a:extLst>
              </a:tr>
              <a:tr h="370840">
                <a:tc>
                  <a:txBody>
                    <a:bodyPr/>
                    <a:lstStyle/>
                    <a:p>
                      <a:pPr marL="285750" indent="-285750">
                        <a:buFont typeface="Arial" panose="020B0604020202020204" pitchFamily="34" charset="0"/>
                        <a:buChar char="•"/>
                      </a:pPr>
                      <a:r>
                        <a:rPr lang="en-US" dirty="0" smtClean="0"/>
                        <a:t>Telephone numbers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Web universal resource locator (URL)</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64711472"/>
                  </a:ext>
                </a:extLst>
              </a:tr>
              <a:tr h="370840">
                <a:tc>
                  <a:txBody>
                    <a:bodyPr/>
                    <a:lstStyle/>
                    <a:p>
                      <a:pPr marL="285750" indent="-285750">
                        <a:buFont typeface="Arial" panose="020B0604020202020204" pitchFamily="34" charset="0"/>
                        <a:buChar char="•"/>
                      </a:pPr>
                      <a:r>
                        <a:rPr lang="en-US" dirty="0" smtClean="0"/>
                        <a:t>Fax numbers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Internet protocol address (IP)</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7400331"/>
                  </a:ext>
                </a:extLst>
              </a:tr>
              <a:tr h="370840">
                <a:tc>
                  <a:txBody>
                    <a:bodyPr/>
                    <a:lstStyle/>
                    <a:p>
                      <a:pPr marL="285750" indent="-285750">
                        <a:buFont typeface="Arial" panose="020B0604020202020204" pitchFamily="34" charset="0"/>
                        <a:buChar char="•"/>
                      </a:pPr>
                      <a:r>
                        <a:rPr lang="en-US" dirty="0" smtClean="0"/>
                        <a:t>Email addresses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Finger or voice prints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88839318"/>
                  </a:ext>
                </a:extLst>
              </a:tr>
              <a:tr h="370840">
                <a:tc>
                  <a:txBody>
                    <a:bodyPr/>
                    <a:lstStyle/>
                    <a:p>
                      <a:pPr marL="285750" indent="-285750">
                        <a:buFont typeface="Arial" panose="020B0604020202020204" pitchFamily="34" charset="0"/>
                        <a:buChar char="•"/>
                      </a:pPr>
                      <a:r>
                        <a:rPr lang="en-US" dirty="0" smtClean="0"/>
                        <a:t>Social Security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Photographic images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48851749"/>
                  </a:ext>
                </a:extLst>
              </a:tr>
              <a:tr h="370840">
                <a:tc>
                  <a:txBody>
                    <a:bodyPr/>
                    <a:lstStyle/>
                    <a:p>
                      <a:pPr marL="285750" indent="-285750">
                        <a:buFont typeface="Arial" panose="020B0604020202020204" pitchFamily="34" charset="0"/>
                        <a:buChar char="•"/>
                      </a:pPr>
                      <a:r>
                        <a:rPr lang="en-US" dirty="0" smtClean="0"/>
                        <a:t>Any vehicle or other device serial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36619156"/>
                  </a:ext>
                </a:extLst>
              </a:tr>
            </a:tbl>
          </a:graphicData>
        </a:graphic>
      </p:graphicFrame>
    </p:spTree>
    <p:extLst>
      <p:ext uri="{BB962C8B-B14F-4D97-AF65-F5344CB8AC3E}">
        <p14:creationId xmlns:p14="http://schemas.microsoft.com/office/powerpoint/2010/main" val="1760724103"/>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Office Theme">
  <a:themeElements>
    <a:clrScheme name="Them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2601</Words>
  <Application>Microsoft Office PowerPoint</Application>
  <PresentationFormat>On-screen Show (4:3)</PresentationFormat>
  <Paragraphs>427</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Garamond</vt:lpstr>
      <vt:lpstr>Arial</vt:lpstr>
      <vt:lpstr>Cabin</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 H Summers</dc:creator>
  <cp:lastModifiedBy>Simpson Amber - Oklahoma City - OUMC (INTERNET)</cp:lastModifiedBy>
  <cp:revision>23</cp:revision>
  <dcterms:modified xsi:type="dcterms:W3CDTF">2018-02-27T19:00:01Z</dcterms:modified>
</cp:coreProperties>
</file>