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28"/>
  </p:notesMasterIdLst>
  <p:sldIdLst>
    <p:sldId id="256" r:id="rId2"/>
    <p:sldId id="257" r:id="rId3"/>
    <p:sldId id="261" r:id="rId4"/>
    <p:sldId id="262" r:id="rId5"/>
    <p:sldId id="263" r:id="rId6"/>
    <p:sldId id="264" r:id="rId7"/>
    <p:sldId id="265" r:id="rId8"/>
    <p:sldId id="267" r:id="rId9"/>
    <p:sldId id="268" r:id="rId10"/>
    <p:sldId id="270" r:id="rId11"/>
    <p:sldId id="271" r:id="rId12"/>
    <p:sldId id="272" r:id="rId13"/>
    <p:sldId id="273" r:id="rId14"/>
    <p:sldId id="277" r:id="rId15"/>
    <p:sldId id="282" r:id="rId16"/>
    <p:sldId id="281" r:id="rId17"/>
    <p:sldId id="283" r:id="rId18"/>
    <p:sldId id="280" r:id="rId19"/>
    <p:sldId id="303" r:id="rId20"/>
    <p:sldId id="288" r:id="rId21"/>
    <p:sldId id="290" r:id="rId22"/>
    <p:sldId id="289" r:id="rId23"/>
    <p:sldId id="291" r:id="rId24"/>
    <p:sldId id="292" r:id="rId25"/>
    <p:sldId id="293" r:id="rId26"/>
    <p:sldId id="259" r:id="rId27"/>
  </p:sldIdLst>
  <p:sldSz cx="9144000" cy="6858000" type="screen4x3"/>
  <p:notesSz cx="6881813" cy="9296400"/>
  <p:embeddedFontLst>
    <p:embeddedFont>
      <p:font typeface="Garamond" panose="02020404030301010803" pitchFamily="18" charset="0"/>
      <p:regular r:id="rId29"/>
      <p:bold r:id="rId30"/>
      <p:italic r:id="rId31"/>
    </p:embeddedFont>
    <p:embeddedFont>
      <p:font typeface="Calibri" panose="020F0502020204030204" pitchFamily="34" charset="0"/>
      <p:regular r:id="rId32"/>
      <p:bold r:id="rId33"/>
      <p:italic r:id="rId34"/>
      <p:boldItalic r:id="rId35"/>
    </p:embeddedFont>
    <p:embeddedFont>
      <p:font typeface="Cabin"/>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homas Corcoran (US - Advisory)" initials="" lastIdx="1" clrIdx="0"/>
  <p:cmAuthor id="1" name="Barbara Poenisch (US - Advisory)"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19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8BA8179-A05A-44DF-8A9A-49BCA9EBD23C}">
  <a:tblStyle styleId="{A8BA8179-A05A-44DF-8A9A-49BCA9EBD23C}"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7B04D0FE-C764-4DC5-B533-CC1E38F0324C}" styleName="Table_1">
    <a:wholeTbl>
      <a:tcTxStyle b="off" i="off">
        <a:font>
          <a:latin typeface="Arial"/>
          <a:ea typeface="Arial"/>
          <a:cs typeface="Arial"/>
        </a:font>
        <a:srgbClr val="000000"/>
      </a:tcTxStyle>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27EDE312-4615-4F9C-B719-642E294B2CA5}" styleName="Table_2">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149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1"/>
            <a:ext cx="2982118" cy="466434"/>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L="462053" marR="0" lvl="1" indent="-4851" algn="l" rtl="0">
              <a:lnSpc>
                <a:spcPct val="100000"/>
              </a:lnSpc>
              <a:spcBef>
                <a:spcPts val="0"/>
              </a:spcBef>
              <a:spcAft>
                <a:spcPts val="0"/>
              </a:spcAft>
              <a:buClr>
                <a:schemeClr val="dk1"/>
              </a:buClr>
              <a:buSzPts val="1700"/>
              <a:buFont typeface="Calibri"/>
              <a:buNone/>
              <a:defRPr sz="1700" b="0" i="0" u="none" strike="noStrike" cap="none">
                <a:solidFill>
                  <a:schemeClr val="dk1"/>
                </a:solidFill>
                <a:latin typeface="Calibri"/>
                <a:ea typeface="Calibri"/>
                <a:cs typeface="Calibri"/>
                <a:sym typeface="Calibri"/>
              </a:defRPr>
            </a:lvl2pPr>
            <a:lvl3pPr marL="924106" marR="0" lvl="2" indent="-9705" algn="l" rtl="0">
              <a:lnSpc>
                <a:spcPct val="100000"/>
              </a:lnSpc>
              <a:spcBef>
                <a:spcPts val="0"/>
              </a:spcBef>
              <a:spcAft>
                <a:spcPts val="0"/>
              </a:spcAft>
              <a:buClr>
                <a:schemeClr val="dk1"/>
              </a:buClr>
              <a:buSzPts val="1700"/>
              <a:buFont typeface="Calibri"/>
              <a:buNone/>
              <a:defRPr sz="1700" b="0" i="0" u="none" strike="noStrike" cap="none">
                <a:solidFill>
                  <a:schemeClr val="dk1"/>
                </a:solidFill>
                <a:latin typeface="Calibri"/>
                <a:ea typeface="Calibri"/>
                <a:cs typeface="Calibri"/>
                <a:sym typeface="Calibri"/>
              </a:defRPr>
            </a:lvl3pPr>
            <a:lvl4pPr marL="1386158" marR="0" lvl="3" indent="-1858" algn="l" rtl="0">
              <a:lnSpc>
                <a:spcPct val="100000"/>
              </a:lnSpc>
              <a:spcBef>
                <a:spcPts val="0"/>
              </a:spcBef>
              <a:spcAft>
                <a:spcPts val="0"/>
              </a:spcAft>
              <a:buClr>
                <a:schemeClr val="dk1"/>
              </a:buClr>
              <a:buSzPts val="1700"/>
              <a:buFont typeface="Calibri"/>
              <a:buNone/>
              <a:defRPr sz="1700" b="0" i="0" u="none" strike="noStrike" cap="none">
                <a:solidFill>
                  <a:schemeClr val="dk1"/>
                </a:solidFill>
                <a:latin typeface="Calibri"/>
                <a:ea typeface="Calibri"/>
                <a:cs typeface="Calibri"/>
                <a:sym typeface="Calibri"/>
              </a:defRPr>
            </a:lvl4pPr>
            <a:lvl5pPr marL="1848210" marR="0" lvl="4" indent="-6710" algn="l" rtl="0">
              <a:lnSpc>
                <a:spcPct val="100000"/>
              </a:lnSpc>
              <a:spcBef>
                <a:spcPts val="0"/>
              </a:spcBef>
              <a:spcAft>
                <a:spcPts val="0"/>
              </a:spcAft>
              <a:buClr>
                <a:schemeClr val="dk1"/>
              </a:buClr>
              <a:buSzPts val="1700"/>
              <a:buFont typeface="Calibri"/>
              <a:buNone/>
              <a:defRPr sz="1700" b="0" i="0" u="none" strike="noStrike" cap="none">
                <a:solidFill>
                  <a:schemeClr val="dk1"/>
                </a:solidFill>
                <a:latin typeface="Calibri"/>
                <a:ea typeface="Calibri"/>
                <a:cs typeface="Calibri"/>
                <a:sym typeface="Calibri"/>
              </a:defRPr>
            </a:lvl5pPr>
            <a:lvl6pPr marL="2310263" marR="0" lvl="5" indent="-11563" algn="l" rtl="0">
              <a:lnSpc>
                <a:spcPct val="100000"/>
              </a:lnSpc>
              <a:spcBef>
                <a:spcPts val="0"/>
              </a:spcBef>
              <a:spcAft>
                <a:spcPts val="0"/>
              </a:spcAft>
              <a:buClr>
                <a:schemeClr val="dk1"/>
              </a:buClr>
              <a:buSzPts val="1700"/>
              <a:buFont typeface="Calibri"/>
              <a:buNone/>
              <a:defRPr sz="1700" b="0" i="0" u="none" strike="noStrike" cap="none">
                <a:solidFill>
                  <a:schemeClr val="dk1"/>
                </a:solidFill>
                <a:latin typeface="Calibri"/>
                <a:ea typeface="Calibri"/>
                <a:cs typeface="Calibri"/>
                <a:sym typeface="Calibri"/>
              </a:defRPr>
            </a:lvl6pPr>
            <a:lvl7pPr marL="2772318" marR="0" lvl="6" indent="-3717" algn="l" rtl="0">
              <a:lnSpc>
                <a:spcPct val="100000"/>
              </a:lnSpc>
              <a:spcBef>
                <a:spcPts val="0"/>
              </a:spcBef>
              <a:spcAft>
                <a:spcPts val="0"/>
              </a:spcAft>
              <a:buClr>
                <a:schemeClr val="dk1"/>
              </a:buClr>
              <a:buSzPts val="1700"/>
              <a:buFont typeface="Calibri"/>
              <a:buNone/>
              <a:defRPr sz="1700" b="0" i="0" u="none" strike="noStrike" cap="none">
                <a:solidFill>
                  <a:schemeClr val="dk1"/>
                </a:solidFill>
                <a:latin typeface="Calibri"/>
                <a:ea typeface="Calibri"/>
                <a:cs typeface="Calibri"/>
                <a:sym typeface="Calibri"/>
              </a:defRPr>
            </a:lvl7pPr>
            <a:lvl8pPr marL="3234370" marR="0" lvl="7" indent="-8570" algn="l" rtl="0">
              <a:lnSpc>
                <a:spcPct val="100000"/>
              </a:lnSpc>
              <a:spcBef>
                <a:spcPts val="0"/>
              </a:spcBef>
              <a:spcAft>
                <a:spcPts val="0"/>
              </a:spcAft>
              <a:buClr>
                <a:schemeClr val="dk1"/>
              </a:buClr>
              <a:buSzPts val="1700"/>
              <a:buFont typeface="Calibri"/>
              <a:buNone/>
              <a:defRPr sz="1700" b="0" i="0" u="none" strike="noStrike" cap="none">
                <a:solidFill>
                  <a:schemeClr val="dk1"/>
                </a:solidFill>
                <a:latin typeface="Calibri"/>
                <a:ea typeface="Calibri"/>
                <a:cs typeface="Calibri"/>
                <a:sym typeface="Calibri"/>
              </a:defRPr>
            </a:lvl8pPr>
            <a:lvl9pPr marL="3696422" marR="0" lvl="8" indent="-13422" algn="l" rtl="0">
              <a:lnSpc>
                <a:spcPct val="100000"/>
              </a:lnSpc>
              <a:spcBef>
                <a:spcPts val="0"/>
              </a:spcBef>
              <a:spcAft>
                <a:spcPts val="0"/>
              </a:spcAft>
              <a:buClr>
                <a:schemeClr val="dk1"/>
              </a:buClr>
              <a:buSzPts val="1700"/>
              <a:buFont typeface="Calibri"/>
              <a:buNone/>
              <a:defRPr sz="1700" b="0" i="0" u="none" strike="noStrike" cap="none">
                <a:solidFill>
                  <a:schemeClr val="dk1"/>
                </a:solidFill>
                <a:latin typeface="Calibri"/>
                <a:ea typeface="Calibri"/>
                <a:cs typeface="Calibri"/>
                <a:sym typeface="Calibri"/>
              </a:defRPr>
            </a:lvl9pPr>
          </a:lstStyle>
          <a:p>
            <a:endParaRPr dirty="0"/>
          </a:p>
        </p:txBody>
      </p:sp>
      <p:sp>
        <p:nvSpPr>
          <p:cNvPr id="4" name="Shape 4"/>
          <p:cNvSpPr txBox="1">
            <a:spLocks noGrp="1"/>
          </p:cNvSpPr>
          <p:nvPr>
            <p:ph type="dt" idx="10"/>
          </p:nvPr>
        </p:nvSpPr>
        <p:spPr>
          <a:xfrm>
            <a:off x="3898102" y="1"/>
            <a:ext cx="2982118" cy="466434"/>
          </a:xfrm>
          <a:prstGeom prst="rect">
            <a:avLst/>
          </a:prstGeom>
          <a:noFill/>
          <a:ln>
            <a:noFill/>
          </a:ln>
        </p:spPr>
        <p:txBody>
          <a:bodyPr wrap="square" lIns="91425" tIns="91425" rIns="91425" bIns="91425" anchor="t" anchorCtr="0"/>
          <a:lstStyle>
            <a:lvl1pPr marL="0" marR="0" lvl="0" indent="0" algn="r"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L="462053" marR="0" lvl="1" indent="-4851" algn="l" rtl="0">
              <a:lnSpc>
                <a:spcPct val="100000"/>
              </a:lnSpc>
              <a:spcBef>
                <a:spcPts val="0"/>
              </a:spcBef>
              <a:spcAft>
                <a:spcPts val="0"/>
              </a:spcAft>
              <a:buClr>
                <a:schemeClr val="dk1"/>
              </a:buClr>
              <a:buSzPts val="1700"/>
              <a:buFont typeface="Calibri"/>
              <a:buNone/>
              <a:defRPr sz="1700" b="0" i="0" u="none" strike="noStrike" cap="none">
                <a:solidFill>
                  <a:schemeClr val="dk1"/>
                </a:solidFill>
                <a:latin typeface="Calibri"/>
                <a:ea typeface="Calibri"/>
                <a:cs typeface="Calibri"/>
                <a:sym typeface="Calibri"/>
              </a:defRPr>
            </a:lvl2pPr>
            <a:lvl3pPr marL="924106" marR="0" lvl="2" indent="-9705" algn="l" rtl="0">
              <a:lnSpc>
                <a:spcPct val="100000"/>
              </a:lnSpc>
              <a:spcBef>
                <a:spcPts val="0"/>
              </a:spcBef>
              <a:spcAft>
                <a:spcPts val="0"/>
              </a:spcAft>
              <a:buClr>
                <a:schemeClr val="dk1"/>
              </a:buClr>
              <a:buSzPts val="1700"/>
              <a:buFont typeface="Calibri"/>
              <a:buNone/>
              <a:defRPr sz="1700" b="0" i="0" u="none" strike="noStrike" cap="none">
                <a:solidFill>
                  <a:schemeClr val="dk1"/>
                </a:solidFill>
                <a:latin typeface="Calibri"/>
                <a:ea typeface="Calibri"/>
                <a:cs typeface="Calibri"/>
                <a:sym typeface="Calibri"/>
              </a:defRPr>
            </a:lvl3pPr>
            <a:lvl4pPr marL="1386158" marR="0" lvl="3" indent="-1858" algn="l" rtl="0">
              <a:lnSpc>
                <a:spcPct val="100000"/>
              </a:lnSpc>
              <a:spcBef>
                <a:spcPts val="0"/>
              </a:spcBef>
              <a:spcAft>
                <a:spcPts val="0"/>
              </a:spcAft>
              <a:buClr>
                <a:schemeClr val="dk1"/>
              </a:buClr>
              <a:buSzPts val="1700"/>
              <a:buFont typeface="Calibri"/>
              <a:buNone/>
              <a:defRPr sz="1700" b="0" i="0" u="none" strike="noStrike" cap="none">
                <a:solidFill>
                  <a:schemeClr val="dk1"/>
                </a:solidFill>
                <a:latin typeface="Calibri"/>
                <a:ea typeface="Calibri"/>
                <a:cs typeface="Calibri"/>
                <a:sym typeface="Calibri"/>
              </a:defRPr>
            </a:lvl4pPr>
            <a:lvl5pPr marL="1848210" marR="0" lvl="4" indent="-6710" algn="l" rtl="0">
              <a:lnSpc>
                <a:spcPct val="100000"/>
              </a:lnSpc>
              <a:spcBef>
                <a:spcPts val="0"/>
              </a:spcBef>
              <a:spcAft>
                <a:spcPts val="0"/>
              </a:spcAft>
              <a:buClr>
                <a:schemeClr val="dk1"/>
              </a:buClr>
              <a:buSzPts val="1700"/>
              <a:buFont typeface="Calibri"/>
              <a:buNone/>
              <a:defRPr sz="1700" b="0" i="0" u="none" strike="noStrike" cap="none">
                <a:solidFill>
                  <a:schemeClr val="dk1"/>
                </a:solidFill>
                <a:latin typeface="Calibri"/>
                <a:ea typeface="Calibri"/>
                <a:cs typeface="Calibri"/>
                <a:sym typeface="Calibri"/>
              </a:defRPr>
            </a:lvl5pPr>
            <a:lvl6pPr marL="2310263" marR="0" lvl="5" indent="-11563" algn="l" rtl="0">
              <a:lnSpc>
                <a:spcPct val="100000"/>
              </a:lnSpc>
              <a:spcBef>
                <a:spcPts val="0"/>
              </a:spcBef>
              <a:spcAft>
                <a:spcPts val="0"/>
              </a:spcAft>
              <a:buClr>
                <a:schemeClr val="dk1"/>
              </a:buClr>
              <a:buSzPts val="1700"/>
              <a:buFont typeface="Calibri"/>
              <a:buNone/>
              <a:defRPr sz="1700" b="0" i="0" u="none" strike="noStrike" cap="none">
                <a:solidFill>
                  <a:schemeClr val="dk1"/>
                </a:solidFill>
                <a:latin typeface="Calibri"/>
                <a:ea typeface="Calibri"/>
                <a:cs typeface="Calibri"/>
                <a:sym typeface="Calibri"/>
              </a:defRPr>
            </a:lvl6pPr>
            <a:lvl7pPr marL="2772318" marR="0" lvl="6" indent="-3717" algn="l" rtl="0">
              <a:lnSpc>
                <a:spcPct val="100000"/>
              </a:lnSpc>
              <a:spcBef>
                <a:spcPts val="0"/>
              </a:spcBef>
              <a:spcAft>
                <a:spcPts val="0"/>
              </a:spcAft>
              <a:buClr>
                <a:schemeClr val="dk1"/>
              </a:buClr>
              <a:buSzPts val="1700"/>
              <a:buFont typeface="Calibri"/>
              <a:buNone/>
              <a:defRPr sz="1700" b="0" i="0" u="none" strike="noStrike" cap="none">
                <a:solidFill>
                  <a:schemeClr val="dk1"/>
                </a:solidFill>
                <a:latin typeface="Calibri"/>
                <a:ea typeface="Calibri"/>
                <a:cs typeface="Calibri"/>
                <a:sym typeface="Calibri"/>
              </a:defRPr>
            </a:lvl7pPr>
            <a:lvl8pPr marL="3234370" marR="0" lvl="7" indent="-8570" algn="l" rtl="0">
              <a:lnSpc>
                <a:spcPct val="100000"/>
              </a:lnSpc>
              <a:spcBef>
                <a:spcPts val="0"/>
              </a:spcBef>
              <a:spcAft>
                <a:spcPts val="0"/>
              </a:spcAft>
              <a:buClr>
                <a:schemeClr val="dk1"/>
              </a:buClr>
              <a:buSzPts val="1700"/>
              <a:buFont typeface="Calibri"/>
              <a:buNone/>
              <a:defRPr sz="1700" b="0" i="0" u="none" strike="noStrike" cap="none">
                <a:solidFill>
                  <a:schemeClr val="dk1"/>
                </a:solidFill>
                <a:latin typeface="Calibri"/>
                <a:ea typeface="Calibri"/>
                <a:cs typeface="Calibri"/>
                <a:sym typeface="Calibri"/>
              </a:defRPr>
            </a:lvl8pPr>
            <a:lvl9pPr marL="3696422" marR="0" lvl="8" indent="-13422" algn="l" rtl="0">
              <a:lnSpc>
                <a:spcPct val="100000"/>
              </a:lnSpc>
              <a:spcBef>
                <a:spcPts val="0"/>
              </a:spcBef>
              <a:spcAft>
                <a:spcPts val="0"/>
              </a:spcAft>
              <a:buClr>
                <a:schemeClr val="dk1"/>
              </a:buClr>
              <a:buSzPts val="1700"/>
              <a:buFont typeface="Calibri"/>
              <a:buNone/>
              <a:defRPr sz="1700" b="0" i="0" u="none" strike="noStrike" cap="none">
                <a:solidFill>
                  <a:schemeClr val="dk1"/>
                </a:solidFill>
                <a:latin typeface="Calibri"/>
                <a:ea typeface="Calibri"/>
                <a:cs typeface="Calibri"/>
                <a:sym typeface="Calibri"/>
              </a:defRPr>
            </a:lvl9pPr>
          </a:lstStyle>
          <a:p>
            <a:endParaRPr dirty="0"/>
          </a:p>
        </p:txBody>
      </p:sp>
      <p:sp>
        <p:nvSpPr>
          <p:cNvPr id="5" name="Shape 5"/>
          <p:cNvSpPr>
            <a:spLocks noGrp="1" noRot="1" noChangeAspect="1"/>
          </p:cNvSpPr>
          <p:nvPr>
            <p:ph type="sldImg" idx="3"/>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8184" y="4473895"/>
            <a:ext cx="5505449" cy="3660457"/>
          </a:xfrm>
          <a:prstGeom prst="rect">
            <a:avLst/>
          </a:prstGeom>
          <a:noFill/>
          <a:ln>
            <a:noFill/>
          </a:ln>
        </p:spPr>
        <p:txBody>
          <a:bodyPr wrap="square" lIns="91425" tIns="91425" rIns="91425" bIns="91425" anchor="t" anchorCtr="0"/>
          <a:lstStyle>
            <a:lvl1pPr marL="457200" marR="0" lvl="0"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1pPr>
            <a:lvl2pPr marL="914400" marR="0" lvl="1"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2pPr>
            <a:lvl3pPr marL="1371600" marR="0" lvl="2"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3pPr>
            <a:lvl4pPr marL="1828800" marR="0" lvl="3"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4pPr>
            <a:lvl5pPr marL="2286000" marR="0" lvl="4"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5pPr>
            <a:lvl6pPr marL="2743200" marR="0" lvl="5"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6pPr>
            <a:lvl7pPr marL="3200400" marR="0" lvl="6"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7pPr>
            <a:lvl8pPr marL="3657600" marR="0" lvl="7"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829971"/>
            <a:ext cx="2982118" cy="466429"/>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L="462053" marR="0" lvl="1" indent="-4851" algn="l" rtl="0">
              <a:lnSpc>
                <a:spcPct val="100000"/>
              </a:lnSpc>
              <a:spcBef>
                <a:spcPts val="0"/>
              </a:spcBef>
              <a:spcAft>
                <a:spcPts val="0"/>
              </a:spcAft>
              <a:buClr>
                <a:schemeClr val="dk1"/>
              </a:buClr>
              <a:buSzPts val="1700"/>
              <a:buFont typeface="Calibri"/>
              <a:buNone/>
              <a:defRPr sz="1700" b="0" i="0" u="none" strike="noStrike" cap="none">
                <a:solidFill>
                  <a:schemeClr val="dk1"/>
                </a:solidFill>
                <a:latin typeface="Calibri"/>
                <a:ea typeface="Calibri"/>
                <a:cs typeface="Calibri"/>
                <a:sym typeface="Calibri"/>
              </a:defRPr>
            </a:lvl2pPr>
            <a:lvl3pPr marL="924106" marR="0" lvl="2" indent="-9705" algn="l" rtl="0">
              <a:lnSpc>
                <a:spcPct val="100000"/>
              </a:lnSpc>
              <a:spcBef>
                <a:spcPts val="0"/>
              </a:spcBef>
              <a:spcAft>
                <a:spcPts val="0"/>
              </a:spcAft>
              <a:buClr>
                <a:schemeClr val="dk1"/>
              </a:buClr>
              <a:buSzPts val="1700"/>
              <a:buFont typeface="Calibri"/>
              <a:buNone/>
              <a:defRPr sz="1700" b="0" i="0" u="none" strike="noStrike" cap="none">
                <a:solidFill>
                  <a:schemeClr val="dk1"/>
                </a:solidFill>
                <a:latin typeface="Calibri"/>
                <a:ea typeface="Calibri"/>
                <a:cs typeface="Calibri"/>
                <a:sym typeface="Calibri"/>
              </a:defRPr>
            </a:lvl3pPr>
            <a:lvl4pPr marL="1386158" marR="0" lvl="3" indent="-1858" algn="l" rtl="0">
              <a:lnSpc>
                <a:spcPct val="100000"/>
              </a:lnSpc>
              <a:spcBef>
                <a:spcPts val="0"/>
              </a:spcBef>
              <a:spcAft>
                <a:spcPts val="0"/>
              </a:spcAft>
              <a:buClr>
                <a:schemeClr val="dk1"/>
              </a:buClr>
              <a:buSzPts val="1700"/>
              <a:buFont typeface="Calibri"/>
              <a:buNone/>
              <a:defRPr sz="1700" b="0" i="0" u="none" strike="noStrike" cap="none">
                <a:solidFill>
                  <a:schemeClr val="dk1"/>
                </a:solidFill>
                <a:latin typeface="Calibri"/>
                <a:ea typeface="Calibri"/>
                <a:cs typeface="Calibri"/>
                <a:sym typeface="Calibri"/>
              </a:defRPr>
            </a:lvl4pPr>
            <a:lvl5pPr marL="1848210" marR="0" lvl="4" indent="-6710" algn="l" rtl="0">
              <a:lnSpc>
                <a:spcPct val="100000"/>
              </a:lnSpc>
              <a:spcBef>
                <a:spcPts val="0"/>
              </a:spcBef>
              <a:spcAft>
                <a:spcPts val="0"/>
              </a:spcAft>
              <a:buClr>
                <a:schemeClr val="dk1"/>
              </a:buClr>
              <a:buSzPts val="1700"/>
              <a:buFont typeface="Calibri"/>
              <a:buNone/>
              <a:defRPr sz="1700" b="0" i="0" u="none" strike="noStrike" cap="none">
                <a:solidFill>
                  <a:schemeClr val="dk1"/>
                </a:solidFill>
                <a:latin typeface="Calibri"/>
                <a:ea typeface="Calibri"/>
                <a:cs typeface="Calibri"/>
                <a:sym typeface="Calibri"/>
              </a:defRPr>
            </a:lvl5pPr>
            <a:lvl6pPr marL="2310263" marR="0" lvl="5" indent="-11563" algn="l" rtl="0">
              <a:lnSpc>
                <a:spcPct val="100000"/>
              </a:lnSpc>
              <a:spcBef>
                <a:spcPts val="0"/>
              </a:spcBef>
              <a:spcAft>
                <a:spcPts val="0"/>
              </a:spcAft>
              <a:buClr>
                <a:schemeClr val="dk1"/>
              </a:buClr>
              <a:buSzPts val="1700"/>
              <a:buFont typeface="Calibri"/>
              <a:buNone/>
              <a:defRPr sz="1700" b="0" i="0" u="none" strike="noStrike" cap="none">
                <a:solidFill>
                  <a:schemeClr val="dk1"/>
                </a:solidFill>
                <a:latin typeface="Calibri"/>
                <a:ea typeface="Calibri"/>
                <a:cs typeface="Calibri"/>
                <a:sym typeface="Calibri"/>
              </a:defRPr>
            </a:lvl6pPr>
            <a:lvl7pPr marL="2772318" marR="0" lvl="6" indent="-3717" algn="l" rtl="0">
              <a:lnSpc>
                <a:spcPct val="100000"/>
              </a:lnSpc>
              <a:spcBef>
                <a:spcPts val="0"/>
              </a:spcBef>
              <a:spcAft>
                <a:spcPts val="0"/>
              </a:spcAft>
              <a:buClr>
                <a:schemeClr val="dk1"/>
              </a:buClr>
              <a:buSzPts val="1700"/>
              <a:buFont typeface="Calibri"/>
              <a:buNone/>
              <a:defRPr sz="1700" b="0" i="0" u="none" strike="noStrike" cap="none">
                <a:solidFill>
                  <a:schemeClr val="dk1"/>
                </a:solidFill>
                <a:latin typeface="Calibri"/>
                <a:ea typeface="Calibri"/>
                <a:cs typeface="Calibri"/>
                <a:sym typeface="Calibri"/>
              </a:defRPr>
            </a:lvl7pPr>
            <a:lvl8pPr marL="3234370" marR="0" lvl="7" indent="-8570" algn="l" rtl="0">
              <a:lnSpc>
                <a:spcPct val="100000"/>
              </a:lnSpc>
              <a:spcBef>
                <a:spcPts val="0"/>
              </a:spcBef>
              <a:spcAft>
                <a:spcPts val="0"/>
              </a:spcAft>
              <a:buClr>
                <a:schemeClr val="dk1"/>
              </a:buClr>
              <a:buSzPts val="1700"/>
              <a:buFont typeface="Calibri"/>
              <a:buNone/>
              <a:defRPr sz="1700" b="0" i="0" u="none" strike="noStrike" cap="none">
                <a:solidFill>
                  <a:schemeClr val="dk1"/>
                </a:solidFill>
                <a:latin typeface="Calibri"/>
                <a:ea typeface="Calibri"/>
                <a:cs typeface="Calibri"/>
                <a:sym typeface="Calibri"/>
              </a:defRPr>
            </a:lvl8pPr>
            <a:lvl9pPr marL="3696422" marR="0" lvl="8" indent="-13422" algn="l" rtl="0">
              <a:lnSpc>
                <a:spcPct val="100000"/>
              </a:lnSpc>
              <a:spcBef>
                <a:spcPts val="0"/>
              </a:spcBef>
              <a:spcAft>
                <a:spcPts val="0"/>
              </a:spcAft>
              <a:buClr>
                <a:schemeClr val="dk1"/>
              </a:buClr>
              <a:buSzPts val="1700"/>
              <a:buFont typeface="Calibri"/>
              <a:buNone/>
              <a:defRPr sz="1700" b="0" i="0" u="none" strike="noStrike" cap="none">
                <a:solidFill>
                  <a:schemeClr val="dk1"/>
                </a:solidFill>
                <a:latin typeface="Calibri"/>
                <a:ea typeface="Calibri"/>
                <a:cs typeface="Calibri"/>
                <a:sym typeface="Calibri"/>
              </a:defRPr>
            </a:lvl9pPr>
          </a:lstStyle>
          <a:p>
            <a:endParaRPr dirty="0"/>
          </a:p>
        </p:txBody>
      </p:sp>
      <p:sp>
        <p:nvSpPr>
          <p:cNvPr id="8" name="Shape 8"/>
          <p:cNvSpPr txBox="1">
            <a:spLocks noGrp="1"/>
          </p:cNvSpPr>
          <p:nvPr>
            <p:ph type="sldNum" idx="12"/>
          </p:nvPr>
        </p:nvSpPr>
        <p:spPr>
          <a:xfrm>
            <a:off x="3898102" y="8829971"/>
            <a:ext cx="2982118" cy="466429"/>
          </a:xfrm>
          <a:prstGeom prst="rect">
            <a:avLst/>
          </a:prstGeom>
          <a:noFill/>
          <a:ln>
            <a:noFill/>
          </a:ln>
        </p:spPr>
        <p:txBody>
          <a:bodyPr wrap="square" lIns="92375" tIns="46150" rIns="92375" bIns="4615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6873967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9" name="Shape 79"/>
          <p:cNvSpPr txBox="1">
            <a:spLocks noGrp="1"/>
          </p:cNvSpPr>
          <p:nvPr>
            <p:ph type="body" idx="1"/>
          </p:nvPr>
        </p:nvSpPr>
        <p:spPr>
          <a:xfrm>
            <a:off x="702310" y="4421827"/>
            <a:ext cx="5618480" cy="4189095"/>
          </a:xfrm>
          <a:prstGeom prst="rect">
            <a:avLst/>
          </a:prstGeom>
          <a:noFill/>
          <a:ln>
            <a:noFill/>
          </a:ln>
        </p:spPr>
        <p:txBody>
          <a:bodyPr wrap="square" lIns="93275" tIns="46625" rIns="93275" bIns="466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p:txBody>
      </p:sp>
      <p:sp>
        <p:nvSpPr>
          <p:cNvPr id="80" name="Shape 80"/>
          <p:cNvSpPr txBox="1">
            <a:spLocks noGrp="1"/>
          </p:cNvSpPr>
          <p:nvPr>
            <p:ph type="sldNum" idx="12"/>
          </p:nvPr>
        </p:nvSpPr>
        <p:spPr>
          <a:xfrm>
            <a:off x="3978136" y="8842029"/>
            <a:ext cx="3043343" cy="465455"/>
          </a:xfrm>
          <a:prstGeom prst="rect">
            <a:avLst/>
          </a:prstGeom>
          <a:noFill/>
          <a:ln>
            <a:noFill/>
          </a:ln>
        </p:spPr>
        <p:txBody>
          <a:bodyPr wrap="square" lIns="93275" tIns="46625" rIns="93275" bIns="46625"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64556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8184" y="4473895"/>
            <a:ext cx="5505449" cy="3660457"/>
          </a:xfrm>
          <a:prstGeom prst="rect">
            <a:avLst/>
          </a:prstGeom>
        </p:spPr>
        <p:txBody>
          <a:bodyPr wrap="square" lIns="91425" tIns="91425" rIns="91425" bIns="91425" anchor="t" anchorCtr="0">
            <a:noAutofit/>
          </a:bodyPr>
          <a:lstStyle/>
          <a:p>
            <a:pPr marL="152400" lvl="0" indent="0">
              <a:spcBef>
                <a:spcPts val="0"/>
              </a:spcBef>
              <a:spcAft>
                <a:spcPts val="0"/>
              </a:spcAft>
              <a:buNone/>
            </a:pPr>
            <a:endParaRPr dirty="0"/>
          </a:p>
        </p:txBody>
      </p:sp>
      <p:sp>
        <p:nvSpPr>
          <p:cNvPr id="88" name="Shape 88"/>
          <p:cNvSpPr>
            <a:spLocks noGrp="1" noRot="1" noChangeAspect="1"/>
          </p:cNvSpPr>
          <p:nvPr>
            <p:ph type="sldImg" idx="2"/>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7678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8184" y="4473895"/>
            <a:ext cx="5505449" cy="3660457"/>
          </a:xfrm>
          <a:prstGeom prst="rect">
            <a:avLst/>
          </a:prstGeom>
        </p:spPr>
        <p:txBody>
          <a:bodyPr wrap="square" lIns="91425" tIns="91425" rIns="91425" bIns="91425" anchor="t" anchorCtr="0">
            <a:noAutofit/>
          </a:bodyPr>
          <a:lstStyle/>
          <a:p>
            <a:pPr marL="152400" lvl="0" indent="0">
              <a:spcBef>
                <a:spcPts val="0"/>
              </a:spcBef>
              <a:spcAft>
                <a:spcPts val="0"/>
              </a:spcAft>
              <a:buNone/>
            </a:pPr>
            <a:endParaRPr dirty="0"/>
          </a:p>
        </p:txBody>
      </p:sp>
      <p:sp>
        <p:nvSpPr>
          <p:cNvPr id="88" name="Shape 88"/>
          <p:cNvSpPr>
            <a:spLocks noGrp="1" noRot="1" noChangeAspect="1"/>
          </p:cNvSpPr>
          <p:nvPr>
            <p:ph type="sldImg" idx="2"/>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88909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8184" y="4473895"/>
            <a:ext cx="5505449" cy="3660457"/>
          </a:xfrm>
          <a:prstGeom prst="rect">
            <a:avLst/>
          </a:prstGeom>
        </p:spPr>
        <p:txBody>
          <a:bodyPr wrap="square" lIns="91425" tIns="91425" rIns="91425" bIns="91425" anchor="t" anchorCtr="0">
            <a:noAutofit/>
          </a:bodyPr>
          <a:lstStyle/>
          <a:p>
            <a:pPr marL="152400" lvl="0" indent="0">
              <a:spcBef>
                <a:spcPts val="0"/>
              </a:spcBef>
              <a:spcAft>
                <a:spcPts val="0"/>
              </a:spcAft>
              <a:buNone/>
            </a:pPr>
            <a:endParaRPr dirty="0"/>
          </a:p>
        </p:txBody>
      </p:sp>
      <p:sp>
        <p:nvSpPr>
          <p:cNvPr id="88" name="Shape 88"/>
          <p:cNvSpPr>
            <a:spLocks noGrp="1" noRot="1" noChangeAspect="1"/>
          </p:cNvSpPr>
          <p:nvPr>
            <p:ph type="sldImg" idx="2"/>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15055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8184" y="4473895"/>
            <a:ext cx="5505449" cy="3660457"/>
          </a:xfrm>
          <a:prstGeom prst="rect">
            <a:avLst/>
          </a:prstGeom>
        </p:spPr>
        <p:txBody>
          <a:bodyPr wrap="square" lIns="91425" tIns="91425" rIns="91425" bIns="91425" anchor="t" anchorCtr="0">
            <a:noAutofit/>
          </a:bodyPr>
          <a:lstStyle/>
          <a:p>
            <a:pPr marL="152400" lvl="0" indent="0">
              <a:spcBef>
                <a:spcPts val="0"/>
              </a:spcBef>
              <a:spcAft>
                <a:spcPts val="0"/>
              </a:spcAft>
              <a:buNone/>
            </a:pPr>
            <a:endParaRPr dirty="0"/>
          </a:p>
        </p:txBody>
      </p:sp>
      <p:sp>
        <p:nvSpPr>
          <p:cNvPr id="88" name="Shape 88"/>
          <p:cNvSpPr>
            <a:spLocks noGrp="1" noRot="1" noChangeAspect="1"/>
          </p:cNvSpPr>
          <p:nvPr>
            <p:ph type="sldImg" idx="2"/>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2965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8184" y="4473895"/>
            <a:ext cx="5505449" cy="3660457"/>
          </a:xfrm>
          <a:prstGeom prst="rect">
            <a:avLst/>
          </a:prstGeom>
        </p:spPr>
        <p:txBody>
          <a:bodyPr wrap="square" lIns="91425" tIns="91425" rIns="91425" bIns="91425" anchor="t" anchorCtr="0">
            <a:noAutofit/>
          </a:bodyPr>
          <a:lstStyle/>
          <a:p>
            <a:pPr marL="152400" lvl="0" indent="0">
              <a:spcBef>
                <a:spcPts val="0"/>
              </a:spcBef>
              <a:spcAft>
                <a:spcPts val="0"/>
              </a:spcAft>
              <a:buNone/>
            </a:pPr>
            <a:endParaRPr dirty="0"/>
          </a:p>
        </p:txBody>
      </p:sp>
      <p:sp>
        <p:nvSpPr>
          <p:cNvPr id="88" name="Shape 88"/>
          <p:cNvSpPr>
            <a:spLocks noGrp="1" noRot="1" noChangeAspect="1"/>
          </p:cNvSpPr>
          <p:nvPr>
            <p:ph type="sldImg" idx="2"/>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50639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8184" y="4473895"/>
            <a:ext cx="5505449" cy="3660457"/>
          </a:xfrm>
          <a:prstGeom prst="rect">
            <a:avLst/>
          </a:prstGeom>
        </p:spPr>
        <p:txBody>
          <a:bodyPr wrap="square" lIns="91425" tIns="91425" rIns="91425" bIns="91425" anchor="t" anchorCtr="0">
            <a:noAutofit/>
          </a:bodyPr>
          <a:lstStyle/>
          <a:p>
            <a:pPr marL="152400" lvl="0" indent="0">
              <a:spcBef>
                <a:spcPts val="0"/>
              </a:spcBef>
              <a:spcAft>
                <a:spcPts val="0"/>
              </a:spcAft>
              <a:buNone/>
            </a:pPr>
            <a:endParaRPr dirty="0"/>
          </a:p>
        </p:txBody>
      </p:sp>
      <p:sp>
        <p:nvSpPr>
          <p:cNvPr id="88" name="Shape 88"/>
          <p:cNvSpPr>
            <a:spLocks noGrp="1" noRot="1" noChangeAspect="1"/>
          </p:cNvSpPr>
          <p:nvPr>
            <p:ph type="sldImg" idx="2"/>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422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8184" y="4473895"/>
            <a:ext cx="5505449" cy="3660457"/>
          </a:xfrm>
          <a:prstGeom prst="rect">
            <a:avLst/>
          </a:prstGeom>
        </p:spPr>
        <p:txBody>
          <a:bodyPr wrap="square" lIns="91425" tIns="91425" rIns="91425" bIns="91425" anchor="t" anchorCtr="0">
            <a:noAutofit/>
          </a:bodyPr>
          <a:lstStyle/>
          <a:p>
            <a:pPr marL="152400" lvl="0" indent="0">
              <a:spcBef>
                <a:spcPts val="0"/>
              </a:spcBef>
              <a:spcAft>
                <a:spcPts val="0"/>
              </a:spcAft>
              <a:buNone/>
            </a:pPr>
            <a:endParaRPr dirty="0"/>
          </a:p>
        </p:txBody>
      </p:sp>
      <p:sp>
        <p:nvSpPr>
          <p:cNvPr id="88" name="Shape 88"/>
          <p:cNvSpPr>
            <a:spLocks noGrp="1" noRot="1" noChangeAspect="1"/>
          </p:cNvSpPr>
          <p:nvPr>
            <p:ph type="sldImg" idx="2"/>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41284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8184" y="4473895"/>
            <a:ext cx="5505449" cy="3660457"/>
          </a:xfrm>
          <a:prstGeom prst="rect">
            <a:avLst/>
          </a:prstGeom>
        </p:spPr>
        <p:txBody>
          <a:bodyPr wrap="square" lIns="91425" tIns="91425" rIns="91425" bIns="91425" anchor="t" anchorCtr="0">
            <a:noAutofit/>
          </a:bodyPr>
          <a:lstStyle/>
          <a:p>
            <a:pPr marL="152400" lvl="0" indent="0">
              <a:spcBef>
                <a:spcPts val="0"/>
              </a:spcBef>
              <a:spcAft>
                <a:spcPts val="0"/>
              </a:spcAft>
              <a:buNone/>
            </a:pPr>
            <a:endParaRPr dirty="0"/>
          </a:p>
        </p:txBody>
      </p:sp>
      <p:sp>
        <p:nvSpPr>
          <p:cNvPr id="88" name="Shape 88"/>
          <p:cNvSpPr>
            <a:spLocks noGrp="1" noRot="1" noChangeAspect="1"/>
          </p:cNvSpPr>
          <p:nvPr>
            <p:ph type="sldImg" idx="2"/>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15460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8184" y="4473895"/>
            <a:ext cx="5505449" cy="3660457"/>
          </a:xfrm>
          <a:prstGeom prst="rect">
            <a:avLst/>
          </a:prstGeom>
        </p:spPr>
        <p:txBody>
          <a:bodyPr wrap="square" lIns="91425" tIns="91425" rIns="91425" bIns="91425" anchor="t" anchorCtr="0">
            <a:noAutofit/>
          </a:bodyPr>
          <a:lstStyle/>
          <a:p>
            <a:pPr marL="152400" lvl="0" indent="0">
              <a:spcBef>
                <a:spcPts val="0"/>
              </a:spcBef>
              <a:spcAft>
                <a:spcPts val="0"/>
              </a:spcAft>
              <a:buNone/>
            </a:pPr>
            <a:endParaRPr dirty="0"/>
          </a:p>
        </p:txBody>
      </p:sp>
      <p:sp>
        <p:nvSpPr>
          <p:cNvPr id="88" name="Shape 88"/>
          <p:cNvSpPr>
            <a:spLocks noGrp="1" noRot="1" noChangeAspect="1"/>
          </p:cNvSpPr>
          <p:nvPr>
            <p:ph type="sldImg" idx="2"/>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82354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8184" y="4473895"/>
            <a:ext cx="5505449" cy="3660457"/>
          </a:xfrm>
          <a:prstGeom prst="rect">
            <a:avLst/>
          </a:prstGeom>
        </p:spPr>
        <p:txBody>
          <a:bodyPr wrap="square" lIns="91425" tIns="91425" rIns="91425" bIns="91425" anchor="t" anchorCtr="0">
            <a:noAutofit/>
          </a:bodyPr>
          <a:lstStyle/>
          <a:p>
            <a:pPr marL="152400" lvl="0" indent="0">
              <a:spcBef>
                <a:spcPts val="0"/>
              </a:spcBef>
              <a:spcAft>
                <a:spcPts val="0"/>
              </a:spcAft>
              <a:buNone/>
            </a:pPr>
            <a:endParaRPr dirty="0"/>
          </a:p>
        </p:txBody>
      </p:sp>
      <p:sp>
        <p:nvSpPr>
          <p:cNvPr id="88" name="Shape 88"/>
          <p:cNvSpPr>
            <a:spLocks noGrp="1" noRot="1" noChangeAspect="1"/>
          </p:cNvSpPr>
          <p:nvPr>
            <p:ph type="sldImg" idx="2"/>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3188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8184" y="4473895"/>
            <a:ext cx="5505449" cy="3660457"/>
          </a:xfrm>
          <a:prstGeom prst="rect">
            <a:avLst/>
          </a:prstGeom>
        </p:spPr>
        <p:txBody>
          <a:bodyPr wrap="square" lIns="91425" tIns="91425" rIns="91425" bIns="91425" anchor="t" anchorCtr="0">
            <a:noAutofit/>
          </a:bodyPr>
          <a:lstStyle/>
          <a:p>
            <a:pPr marL="152400" lvl="0" indent="0">
              <a:spcBef>
                <a:spcPts val="0"/>
              </a:spcBef>
              <a:spcAft>
                <a:spcPts val="0"/>
              </a:spcAft>
              <a:buNone/>
            </a:pPr>
            <a:endParaRPr dirty="0"/>
          </a:p>
        </p:txBody>
      </p:sp>
      <p:sp>
        <p:nvSpPr>
          <p:cNvPr id="88" name="Shape 88"/>
          <p:cNvSpPr>
            <a:spLocks noGrp="1" noRot="1" noChangeAspect="1"/>
          </p:cNvSpPr>
          <p:nvPr>
            <p:ph type="sldImg" idx="2"/>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613709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8184" y="4473895"/>
            <a:ext cx="5505449" cy="3660457"/>
          </a:xfrm>
          <a:prstGeom prst="rect">
            <a:avLst/>
          </a:prstGeom>
        </p:spPr>
        <p:txBody>
          <a:bodyPr wrap="square" lIns="91425" tIns="91425" rIns="91425" bIns="91425" anchor="t" anchorCtr="0">
            <a:noAutofit/>
          </a:bodyPr>
          <a:lstStyle/>
          <a:p>
            <a:pPr marL="152400" lvl="0" indent="0">
              <a:spcBef>
                <a:spcPts val="0"/>
              </a:spcBef>
              <a:spcAft>
                <a:spcPts val="0"/>
              </a:spcAft>
              <a:buNone/>
            </a:pPr>
            <a:endParaRPr dirty="0"/>
          </a:p>
        </p:txBody>
      </p:sp>
      <p:sp>
        <p:nvSpPr>
          <p:cNvPr id="88" name="Shape 88"/>
          <p:cNvSpPr>
            <a:spLocks noGrp="1" noRot="1" noChangeAspect="1"/>
          </p:cNvSpPr>
          <p:nvPr>
            <p:ph type="sldImg" idx="2"/>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513594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8184" y="4473895"/>
            <a:ext cx="5505449" cy="3660457"/>
          </a:xfrm>
          <a:prstGeom prst="rect">
            <a:avLst/>
          </a:prstGeom>
        </p:spPr>
        <p:txBody>
          <a:bodyPr wrap="square" lIns="91425" tIns="91425" rIns="91425" bIns="91425" anchor="t" anchorCtr="0">
            <a:noAutofit/>
          </a:bodyPr>
          <a:lstStyle/>
          <a:p>
            <a:pPr marL="152400" lvl="0" indent="0">
              <a:spcBef>
                <a:spcPts val="0"/>
              </a:spcBef>
              <a:spcAft>
                <a:spcPts val="0"/>
              </a:spcAft>
              <a:buNone/>
            </a:pPr>
            <a:endParaRPr dirty="0"/>
          </a:p>
        </p:txBody>
      </p:sp>
      <p:sp>
        <p:nvSpPr>
          <p:cNvPr id="88" name="Shape 88"/>
          <p:cNvSpPr>
            <a:spLocks noGrp="1" noRot="1" noChangeAspect="1"/>
          </p:cNvSpPr>
          <p:nvPr>
            <p:ph type="sldImg" idx="2"/>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5301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8184" y="4473895"/>
            <a:ext cx="5505449" cy="3660457"/>
          </a:xfrm>
          <a:prstGeom prst="rect">
            <a:avLst/>
          </a:prstGeom>
        </p:spPr>
        <p:txBody>
          <a:bodyPr wrap="square" lIns="91425" tIns="91425" rIns="91425" bIns="91425" anchor="t" anchorCtr="0">
            <a:noAutofit/>
          </a:bodyPr>
          <a:lstStyle/>
          <a:p>
            <a:pPr marL="152400" lvl="0" indent="0">
              <a:spcBef>
                <a:spcPts val="0"/>
              </a:spcBef>
              <a:spcAft>
                <a:spcPts val="0"/>
              </a:spcAft>
              <a:buNone/>
            </a:pPr>
            <a:endParaRPr dirty="0"/>
          </a:p>
        </p:txBody>
      </p:sp>
      <p:sp>
        <p:nvSpPr>
          <p:cNvPr id="88" name="Shape 88"/>
          <p:cNvSpPr>
            <a:spLocks noGrp="1" noRot="1" noChangeAspect="1"/>
          </p:cNvSpPr>
          <p:nvPr>
            <p:ph type="sldImg" idx="2"/>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86911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8184" y="4473895"/>
            <a:ext cx="5505449" cy="3660457"/>
          </a:xfrm>
          <a:prstGeom prst="rect">
            <a:avLst/>
          </a:prstGeom>
        </p:spPr>
        <p:txBody>
          <a:bodyPr wrap="square" lIns="91425" tIns="91425" rIns="91425" bIns="91425" anchor="t" anchorCtr="0">
            <a:noAutofit/>
          </a:bodyPr>
          <a:lstStyle/>
          <a:p>
            <a:pPr marL="152400" lvl="0" indent="0">
              <a:spcBef>
                <a:spcPts val="0"/>
              </a:spcBef>
              <a:spcAft>
                <a:spcPts val="0"/>
              </a:spcAft>
              <a:buNone/>
            </a:pPr>
            <a:endParaRPr dirty="0"/>
          </a:p>
        </p:txBody>
      </p:sp>
      <p:sp>
        <p:nvSpPr>
          <p:cNvPr id="88" name="Shape 88"/>
          <p:cNvSpPr>
            <a:spLocks noGrp="1" noRot="1" noChangeAspect="1"/>
          </p:cNvSpPr>
          <p:nvPr>
            <p:ph type="sldImg" idx="2"/>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34932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8184" y="4473895"/>
            <a:ext cx="5505449" cy="3660457"/>
          </a:xfrm>
          <a:prstGeom prst="rect">
            <a:avLst/>
          </a:prstGeom>
        </p:spPr>
        <p:txBody>
          <a:bodyPr wrap="square" lIns="91425" tIns="91425" rIns="91425" bIns="91425" anchor="t" anchorCtr="0">
            <a:noAutofit/>
          </a:bodyPr>
          <a:lstStyle/>
          <a:p>
            <a:pPr marL="152400" lvl="0" indent="0">
              <a:spcBef>
                <a:spcPts val="0"/>
              </a:spcBef>
              <a:spcAft>
                <a:spcPts val="0"/>
              </a:spcAft>
              <a:buNone/>
            </a:pPr>
            <a:endParaRPr dirty="0"/>
          </a:p>
        </p:txBody>
      </p:sp>
      <p:sp>
        <p:nvSpPr>
          <p:cNvPr id="88" name="Shape 88"/>
          <p:cNvSpPr>
            <a:spLocks noGrp="1" noRot="1" noChangeAspect="1"/>
          </p:cNvSpPr>
          <p:nvPr>
            <p:ph type="sldImg" idx="2"/>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58338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8184" y="4473895"/>
            <a:ext cx="5505449" cy="3660457"/>
          </a:xfrm>
          <a:prstGeom prst="rect">
            <a:avLst/>
          </a:prstGeom>
        </p:spPr>
        <p:txBody>
          <a:bodyPr wrap="square" lIns="91425" tIns="91425" rIns="91425" bIns="91425" anchor="t" anchorCtr="0">
            <a:noAutofit/>
          </a:bodyPr>
          <a:lstStyle/>
          <a:p>
            <a:pPr marL="152400" lvl="0" indent="0">
              <a:spcBef>
                <a:spcPts val="0"/>
              </a:spcBef>
              <a:spcAft>
                <a:spcPts val="0"/>
              </a:spcAft>
              <a:buNone/>
            </a:pPr>
            <a:endParaRPr dirty="0"/>
          </a:p>
        </p:txBody>
      </p:sp>
      <p:sp>
        <p:nvSpPr>
          <p:cNvPr id="88" name="Shape 88"/>
          <p:cNvSpPr>
            <a:spLocks noGrp="1" noRot="1" noChangeAspect="1"/>
          </p:cNvSpPr>
          <p:nvPr>
            <p:ph type="sldImg" idx="2"/>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83200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txBox="1">
            <a:spLocks noGrp="1"/>
          </p:cNvSpPr>
          <p:nvPr>
            <p:ph type="body" idx="1"/>
          </p:nvPr>
        </p:nvSpPr>
        <p:spPr>
          <a:xfrm>
            <a:off x="702310" y="4421827"/>
            <a:ext cx="5618480" cy="4189095"/>
          </a:xfrm>
          <a:prstGeom prst="rect">
            <a:avLst/>
          </a:prstGeom>
          <a:noFill/>
          <a:ln>
            <a:noFill/>
          </a:ln>
        </p:spPr>
        <p:txBody>
          <a:bodyPr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p:txBody>
      </p:sp>
      <p:sp>
        <p:nvSpPr>
          <p:cNvPr id="106" name="Shape 106"/>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610766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8184" y="4473895"/>
            <a:ext cx="5505449" cy="3660457"/>
          </a:xfrm>
          <a:prstGeom prst="rect">
            <a:avLst/>
          </a:prstGeom>
        </p:spPr>
        <p:txBody>
          <a:bodyPr wrap="square" lIns="91425" tIns="91425" rIns="91425" bIns="91425" anchor="t" anchorCtr="0">
            <a:noAutofit/>
          </a:bodyPr>
          <a:lstStyle/>
          <a:p>
            <a:pPr marL="152400" lvl="0" indent="0">
              <a:spcBef>
                <a:spcPts val="0"/>
              </a:spcBef>
              <a:spcAft>
                <a:spcPts val="0"/>
              </a:spcAft>
              <a:buNone/>
            </a:pPr>
            <a:endParaRPr dirty="0"/>
          </a:p>
        </p:txBody>
      </p:sp>
      <p:sp>
        <p:nvSpPr>
          <p:cNvPr id="88" name="Shape 88"/>
          <p:cNvSpPr>
            <a:spLocks noGrp="1" noRot="1" noChangeAspect="1"/>
          </p:cNvSpPr>
          <p:nvPr>
            <p:ph type="sldImg" idx="2"/>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2256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8184" y="4473895"/>
            <a:ext cx="5505449" cy="3660457"/>
          </a:xfrm>
          <a:prstGeom prst="rect">
            <a:avLst/>
          </a:prstGeom>
        </p:spPr>
        <p:txBody>
          <a:bodyPr wrap="square" lIns="91425" tIns="91425" rIns="91425" bIns="91425" anchor="t" anchorCtr="0">
            <a:noAutofit/>
          </a:bodyPr>
          <a:lstStyle/>
          <a:p>
            <a:pPr marL="152400" lvl="0" indent="0">
              <a:spcBef>
                <a:spcPts val="0"/>
              </a:spcBef>
              <a:spcAft>
                <a:spcPts val="0"/>
              </a:spcAft>
              <a:buNone/>
            </a:pPr>
            <a:endParaRPr dirty="0"/>
          </a:p>
        </p:txBody>
      </p:sp>
      <p:sp>
        <p:nvSpPr>
          <p:cNvPr id="88" name="Shape 88"/>
          <p:cNvSpPr>
            <a:spLocks noGrp="1" noRot="1" noChangeAspect="1"/>
          </p:cNvSpPr>
          <p:nvPr>
            <p:ph type="sldImg" idx="2"/>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3019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8184" y="4473895"/>
            <a:ext cx="5505449" cy="3660457"/>
          </a:xfrm>
          <a:prstGeom prst="rect">
            <a:avLst/>
          </a:prstGeom>
        </p:spPr>
        <p:txBody>
          <a:bodyPr wrap="square" lIns="91425" tIns="91425" rIns="91425" bIns="91425" anchor="t" anchorCtr="0">
            <a:noAutofit/>
          </a:bodyPr>
          <a:lstStyle/>
          <a:p>
            <a:pPr marL="152400" lvl="0" indent="0">
              <a:spcBef>
                <a:spcPts val="0"/>
              </a:spcBef>
              <a:spcAft>
                <a:spcPts val="0"/>
              </a:spcAft>
              <a:buNone/>
            </a:pPr>
            <a:endParaRPr dirty="0"/>
          </a:p>
        </p:txBody>
      </p:sp>
      <p:sp>
        <p:nvSpPr>
          <p:cNvPr id="88" name="Shape 88"/>
          <p:cNvSpPr>
            <a:spLocks noGrp="1" noRot="1" noChangeAspect="1"/>
          </p:cNvSpPr>
          <p:nvPr>
            <p:ph type="sldImg" idx="2"/>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8217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8184" y="4473895"/>
            <a:ext cx="5505449" cy="3660457"/>
          </a:xfrm>
          <a:prstGeom prst="rect">
            <a:avLst/>
          </a:prstGeom>
        </p:spPr>
        <p:txBody>
          <a:bodyPr wrap="square" lIns="91425" tIns="91425" rIns="91425" bIns="91425" anchor="t" anchorCtr="0">
            <a:noAutofit/>
          </a:bodyPr>
          <a:lstStyle/>
          <a:p>
            <a:pPr marL="152400" lvl="0" indent="0">
              <a:spcBef>
                <a:spcPts val="0"/>
              </a:spcBef>
              <a:spcAft>
                <a:spcPts val="0"/>
              </a:spcAft>
              <a:buNone/>
            </a:pPr>
            <a:endParaRPr dirty="0"/>
          </a:p>
        </p:txBody>
      </p:sp>
      <p:sp>
        <p:nvSpPr>
          <p:cNvPr id="88" name="Shape 88"/>
          <p:cNvSpPr>
            <a:spLocks noGrp="1" noRot="1" noChangeAspect="1"/>
          </p:cNvSpPr>
          <p:nvPr>
            <p:ph type="sldImg" idx="2"/>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1187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8184" y="4473895"/>
            <a:ext cx="5505449" cy="3660457"/>
          </a:xfrm>
          <a:prstGeom prst="rect">
            <a:avLst/>
          </a:prstGeom>
        </p:spPr>
        <p:txBody>
          <a:bodyPr wrap="square" lIns="91425" tIns="91425" rIns="91425" bIns="91425" anchor="t" anchorCtr="0">
            <a:noAutofit/>
          </a:bodyPr>
          <a:lstStyle/>
          <a:p>
            <a:pPr marL="152400" lvl="0" indent="0">
              <a:spcBef>
                <a:spcPts val="0"/>
              </a:spcBef>
              <a:spcAft>
                <a:spcPts val="0"/>
              </a:spcAft>
              <a:buNone/>
            </a:pPr>
            <a:endParaRPr dirty="0"/>
          </a:p>
        </p:txBody>
      </p:sp>
      <p:sp>
        <p:nvSpPr>
          <p:cNvPr id="88" name="Shape 88"/>
          <p:cNvSpPr>
            <a:spLocks noGrp="1" noRot="1" noChangeAspect="1"/>
          </p:cNvSpPr>
          <p:nvPr>
            <p:ph type="sldImg" idx="2"/>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4141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8184" y="4473895"/>
            <a:ext cx="5505449" cy="3660457"/>
          </a:xfrm>
          <a:prstGeom prst="rect">
            <a:avLst/>
          </a:prstGeom>
        </p:spPr>
        <p:txBody>
          <a:bodyPr wrap="square" lIns="91425" tIns="91425" rIns="91425" bIns="91425" anchor="t" anchorCtr="0">
            <a:noAutofit/>
          </a:bodyPr>
          <a:lstStyle/>
          <a:p>
            <a:pPr marL="152400" lvl="0" indent="0">
              <a:spcBef>
                <a:spcPts val="0"/>
              </a:spcBef>
              <a:spcAft>
                <a:spcPts val="0"/>
              </a:spcAft>
              <a:buNone/>
            </a:pPr>
            <a:endParaRPr dirty="0"/>
          </a:p>
        </p:txBody>
      </p:sp>
      <p:sp>
        <p:nvSpPr>
          <p:cNvPr id="88" name="Shape 88"/>
          <p:cNvSpPr>
            <a:spLocks noGrp="1" noRot="1" noChangeAspect="1"/>
          </p:cNvSpPr>
          <p:nvPr>
            <p:ph type="sldImg" idx="2"/>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9446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8184" y="4473895"/>
            <a:ext cx="5505449" cy="3660457"/>
          </a:xfrm>
          <a:prstGeom prst="rect">
            <a:avLst/>
          </a:prstGeom>
        </p:spPr>
        <p:txBody>
          <a:bodyPr wrap="square" lIns="91425" tIns="91425" rIns="91425" bIns="91425" anchor="t" anchorCtr="0">
            <a:noAutofit/>
          </a:bodyPr>
          <a:lstStyle/>
          <a:p>
            <a:pPr marL="152400" lvl="0" indent="0">
              <a:spcBef>
                <a:spcPts val="0"/>
              </a:spcBef>
              <a:spcAft>
                <a:spcPts val="0"/>
              </a:spcAft>
              <a:buNone/>
            </a:pPr>
            <a:endParaRPr dirty="0"/>
          </a:p>
        </p:txBody>
      </p:sp>
      <p:sp>
        <p:nvSpPr>
          <p:cNvPr id="88" name="Shape 88"/>
          <p:cNvSpPr>
            <a:spLocks noGrp="1" noRot="1" noChangeAspect="1"/>
          </p:cNvSpPr>
          <p:nvPr>
            <p:ph type="sldImg" idx="2"/>
          </p:nvPr>
        </p:nvSpPr>
        <p:spPr>
          <a:xfrm>
            <a:off x="1350963" y="1162050"/>
            <a:ext cx="4179887"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79384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Shape 12"/>
        <p:cNvGrpSpPr/>
        <p:nvPr/>
      </p:nvGrpSpPr>
      <p:grpSpPr>
        <a:xfrm>
          <a:off x="0" y="0"/>
          <a:ext cx="0" cy="0"/>
          <a:chOff x="0" y="0"/>
          <a:chExt cx="0" cy="0"/>
        </a:xfrm>
      </p:grpSpPr>
      <p:sp>
        <p:nvSpPr>
          <p:cNvPr id="13" name="Shape 13"/>
          <p:cNvSpPr txBox="1">
            <a:spLocks noGrp="1"/>
          </p:cNvSpPr>
          <p:nvPr>
            <p:ph type="ctrTitle"/>
          </p:nvPr>
        </p:nvSpPr>
        <p:spPr>
          <a:xfrm>
            <a:off x="685800" y="2130425"/>
            <a:ext cx="7772400" cy="1470025"/>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2"/>
              </a:buClr>
              <a:buSzPts val="2500"/>
              <a:buFont typeface="Arial"/>
              <a:buNone/>
              <a:defRPr sz="2206" b="0" i="0" u="none" strike="noStrike" cap="none">
                <a:solidFill>
                  <a:schemeClr val="dk2"/>
                </a:solidFill>
                <a:latin typeface="Arial"/>
                <a:ea typeface="Arial"/>
                <a:cs typeface="Arial"/>
                <a:sym typeface="Arial"/>
              </a:defRPr>
            </a:lvl1pPr>
            <a:lvl2pPr lvl="1" indent="0">
              <a:spcBef>
                <a:spcPts val="0"/>
              </a:spcBef>
              <a:spcAft>
                <a:spcPts val="0"/>
              </a:spcAft>
              <a:buSzPts val="1400"/>
              <a:buFont typeface="Arial"/>
              <a:buNone/>
              <a:defRPr sz="1588"/>
            </a:lvl2pPr>
            <a:lvl3pPr lvl="2" indent="0">
              <a:spcBef>
                <a:spcPts val="0"/>
              </a:spcBef>
              <a:spcAft>
                <a:spcPts val="0"/>
              </a:spcAft>
              <a:buSzPts val="1400"/>
              <a:buFont typeface="Arial"/>
              <a:buNone/>
              <a:defRPr sz="1588"/>
            </a:lvl3pPr>
            <a:lvl4pPr lvl="3" indent="0">
              <a:spcBef>
                <a:spcPts val="0"/>
              </a:spcBef>
              <a:spcAft>
                <a:spcPts val="0"/>
              </a:spcAft>
              <a:buSzPts val="1400"/>
              <a:buFont typeface="Arial"/>
              <a:buNone/>
              <a:defRPr sz="1588"/>
            </a:lvl4pPr>
            <a:lvl5pPr lvl="4" indent="0">
              <a:spcBef>
                <a:spcPts val="0"/>
              </a:spcBef>
              <a:spcAft>
                <a:spcPts val="0"/>
              </a:spcAft>
              <a:buSzPts val="1400"/>
              <a:buFont typeface="Arial"/>
              <a:buNone/>
              <a:defRPr sz="1588"/>
            </a:lvl5pPr>
            <a:lvl6pPr lvl="5" indent="0">
              <a:spcBef>
                <a:spcPts val="0"/>
              </a:spcBef>
              <a:spcAft>
                <a:spcPts val="0"/>
              </a:spcAft>
              <a:buSzPts val="1400"/>
              <a:buFont typeface="Arial"/>
              <a:buNone/>
              <a:defRPr sz="1588"/>
            </a:lvl6pPr>
            <a:lvl7pPr lvl="6" indent="0">
              <a:spcBef>
                <a:spcPts val="0"/>
              </a:spcBef>
              <a:spcAft>
                <a:spcPts val="0"/>
              </a:spcAft>
              <a:buSzPts val="1400"/>
              <a:buFont typeface="Arial"/>
              <a:buNone/>
              <a:defRPr sz="1588"/>
            </a:lvl7pPr>
            <a:lvl8pPr lvl="7" indent="0">
              <a:spcBef>
                <a:spcPts val="0"/>
              </a:spcBef>
              <a:spcAft>
                <a:spcPts val="0"/>
              </a:spcAft>
              <a:buSzPts val="1400"/>
              <a:buFont typeface="Arial"/>
              <a:buNone/>
              <a:defRPr sz="1588"/>
            </a:lvl8pPr>
            <a:lvl9pPr lvl="8" indent="0">
              <a:spcBef>
                <a:spcPts val="0"/>
              </a:spcBef>
              <a:spcAft>
                <a:spcPts val="0"/>
              </a:spcAft>
              <a:buSzPts val="1400"/>
              <a:buFont typeface="Arial"/>
              <a:buNone/>
              <a:defRPr sz="1588"/>
            </a:lvl9pPr>
          </a:lstStyle>
          <a:p>
            <a:endParaRPr/>
          </a:p>
        </p:txBody>
      </p:sp>
      <p:sp>
        <p:nvSpPr>
          <p:cNvPr id="14" name="Shape 14"/>
          <p:cNvSpPr txBox="1">
            <a:spLocks noGrp="1"/>
          </p:cNvSpPr>
          <p:nvPr>
            <p:ph type="subTitle" idx="1"/>
          </p:nvPr>
        </p:nvSpPr>
        <p:spPr>
          <a:xfrm>
            <a:off x="1371600" y="3886200"/>
            <a:ext cx="6400800" cy="1752600"/>
          </a:xfrm>
          <a:prstGeom prst="rect">
            <a:avLst/>
          </a:prstGeom>
          <a:noFill/>
          <a:ln>
            <a:noFill/>
          </a:ln>
        </p:spPr>
        <p:txBody>
          <a:bodyPr wrap="square" lIns="91425" tIns="91425" rIns="91425" bIns="91425" anchor="t" anchorCtr="0"/>
          <a:lstStyle>
            <a:lvl1pPr marL="0" marR="0" lvl="0" indent="0" algn="ctr" rtl="0">
              <a:lnSpc>
                <a:spcPct val="100000"/>
              </a:lnSpc>
              <a:spcBef>
                <a:spcPts val="529"/>
              </a:spcBef>
              <a:spcAft>
                <a:spcPts val="0"/>
              </a:spcAft>
              <a:buClr>
                <a:srgbClr val="8C8F91"/>
              </a:buClr>
              <a:buSzPts val="1800"/>
              <a:buFont typeface="Arial"/>
              <a:buNone/>
              <a:defRPr sz="1588" b="0" i="0" u="none" strike="noStrike" cap="none">
                <a:solidFill>
                  <a:srgbClr val="8C8F91"/>
                </a:solidFill>
                <a:latin typeface="Cabin"/>
                <a:ea typeface="Cabin"/>
                <a:cs typeface="Cabin"/>
                <a:sym typeface="Cabin"/>
              </a:defRPr>
            </a:lvl1pPr>
            <a:lvl2pPr marL="443776" marR="0" lvl="1" indent="0" algn="ctr" rtl="0">
              <a:lnSpc>
                <a:spcPct val="120000"/>
              </a:lnSpc>
              <a:spcBef>
                <a:spcPts val="265"/>
              </a:spcBef>
              <a:spcAft>
                <a:spcPts val="0"/>
              </a:spcAft>
              <a:buClr>
                <a:srgbClr val="8C8F91"/>
              </a:buClr>
              <a:buSzPts val="1200"/>
              <a:buFont typeface="Arial"/>
              <a:buNone/>
              <a:defRPr sz="1059" b="0" i="0" u="none" strike="noStrike" cap="none">
                <a:solidFill>
                  <a:srgbClr val="8C8F91"/>
                </a:solidFill>
                <a:latin typeface="Cabin"/>
                <a:ea typeface="Cabin"/>
                <a:cs typeface="Cabin"/>
                <a:sym typeface="Cabin"/>
              </a:defRPr>
            </a:lvl2pPr>
            <a:lvl3pPr marL="887552" marR="0" lvl="2" indent="0" algn="ctr" rtl="0">
              <a:lnSpc>
                <a:spcPct val="120000"/>
              </a:lnSpc>
              <a:spcBef>
                <a:spcPts val="265"/>
              </a:spcBef>
              <a:spcAft>
                <a:spcPts val="0"/>
              </a:spcAft>
              <a:buClr>
                <a:srgbClr val="8C8F91"/>
              </a:buClr>
              <a:buSzPts val="1100"/>
              <a:buFont typeface="Cabin"/>
              <a:buNone/>
              <a:defRPr sz="971" b="0" i="0" u="none" strike="noStrike" cap="none">
                <a:solidFill>
                  <a:srgbClr val="8C8F91"/>
                </a:solidFill>
                <a:latin typeface="Cabin"/>
                <a:ea typeface="Cabin"/>
                <a:cs typeface="Cabin"/>
                <a:sym typeface="Cabin"/>
              </a:defRPr>
            </a:lvl3pPr>
            <a:lvl4pPr marL="1331330" marR="0" lvl="3" indent="0" algn="ctr" rtl="0">
              <a:lnSpc>
                <a:spcPct val="120000"/>
              </a:lnSpc>
              <a:spcBef>
                <a:spcPts val="265"/>
              </a:spcBef>
              <a:spcAft>
                <a:spcPts val="0"/>
              </a:spcAft>
              <a:buClr>
                <a:srgbClr val="8C8F91"/>
              </a:buClr>
              <a:buSzPts val="1050"/>
              <a:buFont typeface="Arial"/>
              <a:buNone/>
              <a:defRPr sz="927" b="0" i="0" u="none" strike="noStrike" cap="none">
                <a:solidFill>
                  <a:srgbClr val="8C8F91"/>
                </a:solidFill>
                <a:latin typeface="Cabin"/>
                <a:ea typeface="Cabin"/>
                <a:cs typeface="Cabin"/>
                <a:sym typeface="Cabin"/>
              </a:defRPr>
            </a:lvl4pPr>
            <a:lvl5pPr marL="1775106" marR="0" lvl="4" indent="0" algn="ctr" rtl="0">
              <a:lnSpc>
                <a:spcPct val="120000"/>
              </a:lnSpc>
              <a:spcBef>
                <a:spcPts val="265"/>
              </a:spcBef>
              <a:spcAft>
                <a:spcPts val="0"/>
              </a:spcAft>
              <a:buClr>
                <a:srgbClr val="8C8F91"/>
              </a:buClr>
              <a:buSzPts val="1050"/>
              <a:buFont typeface="Arial"/>
              <a:buNone/>
              <a:defRPr sz="927" b="0" i="0" u="none" strike="noStrike" cap="none">
                <a:solidFill>
                  <a:srgbClr val="8C8F91"/>
                </a:solidFill>
                <a:latin typeface="Cabin"/>
                <a:ea typeface="Cabin"/>
                <a:cs typeface="Cabin"/>
                <a:sym typeface="Cabin"/>
              </a:defRPr>
            </a:lvl5pPr>
            <a:lvl6pPr marL="2218883" marR="0" lvl="5" indent="0" algn="ctr" rtl="0">
              <a:lnSpc>
                <a:spcPct val="100000"/>
              </a:lnSpc>
              <a:spcBef>
                <a:spcPts val="388"/>
              </a:spcBef>
              <a:spcAft>
                <a:spcPts val="0"/>
              </a:spcAft>
              <a:buClr>
                <a:srgbClr val="8C8F91"/>
              </a:buClr>
              <a:buSzPts val="2200"/>
              <a:buFont typeface="Arial"/>
              <a:buNone/>
              <a:defRPr sz="1941" b="0" i="0" u="none" strike="noStrike" cap="none">
                <a:solidFill>
                  <a:srgbClr val="8C8F91"/>
                </a:solidFill>
                <a:latin typeface="Cabin"/>
                <a:ea typeface="Cabin"/>
                <a:cs typeface="Cabin"/>
                <a:sym typeface="Cabin"/>
              </a:defRPr>
            </a:lvl6pPr>
            <a:lvl7pPr marL="2662660" marR="0" lvl="6" indent="0" algn="ctr" rtl="0">
              <a:lnSpc>
                <a:spcPct val="100000"/>
              </a:lnSpc>
              <a:spcBef>
                <a:spcPts val="388"/>
              </a:spcBef>
              <a:spcAft>
                <a:spcPts val="0"/>
              </a:spcAft>
              <a:buClr>
                <a:srgbClr val="8C8F91"/>
              </a:buClr>
              <a:buSzPts val="2200"/>
              <a:buFont typeface="Arial"/>
              <a:buNone/>
              <a:defRPr sz="1941" b="0" i="0" u="none" strike="noStrike" cap="none">
                <a:solidFill>
                  <a:srgbClr val="8C8F91"/>
                </a:solidFill>
                <a:latin typeface="Cabin"/>
                <a:ea typeface="Cabin"/>
                <a:cs typeface="Cabin"/>
                <a:sym typeface="Cabin"/>
              </a:defRPr>
            </a:lvl7pPr>
            <a:lvl8pPr marL="3106436" marR="0" lvl="7" indent="0" algn="ctr" rtl="0">
              <a:lnSpc>
                <a:spcPct val="100000"/>
              </a:lnSpc>
              <a:spcBef>
                <a:spcPts val="388"/>
              </a:spcBef>
              <a:spcAft>
                <a:spcPts val="0"/>
              </a:spcAft>
              <a:buClr>
                <a:srgbClr val="8C8F91"/>
              </a:buClr>
              <a:buSzPts val="2200"/>
              <a:buFont typeface="Arial"/>
              <a:buNone/>
              <a:defRPr sz="1941" b="0" i="0" u="none" strike="noStrike" cap="none">
                <a:solidFill>
                  <a:srgbClr val="8C8F91"/>
                </a:solidFill>
                <a:latin typeface="Cabin"/>
                <a:ea typeface="Cabin"/>
                <a:cs typeface="Cabin"/>
                <a:sym typeface="Cabin"/>
              </a:defRPr>
            </a:lvl8pPr>
            <a:lvl9pPr marL="3550212" marR="0" lvl="8" indent="0" algn="ctr" rtl="0">
              <a:lnSpc>
                <a:spcPct val="100000"/>
              </a:lnSpc>
              <a:spcBef>
                <a:spcPts val="388"/>
              </a:spcBef>
              <a:spcAft>
                <a:spcPts val="0"/>
              </a:spcAft>
              <a:buClr>
                <a:srgbClr val="8C8F91"/>
              </a:buClr>
              <a:buSzPts val="2200"/>
              <a:buFont typeface="Arial"/>
              <a:buNone/>
              <a:defRPr sz="1941" b="0" i="0" u="none" strike="noStrike" cap="none">
                <a:solidFill>
                  <a:srgbClr val="8C8F91"/>
                </a:solidFill>
                <a:latin typeface="Cabin"/>
                <a:ea typeface="Cabin"/>
                <a:cs typeface="Cabin"/>
                <a:sym typeface="Cabin"/>
              </a:defRPr>
            </a:lvl9pPr>
          </a:lstStyle>
          <a:p>
            <a:endParaRPr/>
          </a:p>
        </p:txBody>
      </p:sp>
      <p:sp>
        <p:nvSpPr>
          <p:cNvPr id="15" name="Shape 15"/>
          <p:cNvSpPr txBox="1">
            <a:spLocks noGrp="1"/>
          </p:cNvSpPr>
          <p:nvPr>
            <p:ph type="dt" idx="10"/>
          </p:nvPr>
        </p:nvSpPr>
        <p:spPr>
          <a:xfrm>
            <a:off x="7412182" y="6356350"/>
            <a:ext cx="831273" cy="365125"/>
          </a:xfrm>
          <a:prstGeom prst="rect">
            <a:avLst/>
          </a:prstGeom>
          <a:noFill/>
          <a:ln>
            <a:noFill/>
          </a:ln>
        </p:spPr>
        <p:txBody>
          <a:bodyPr wrap="square" lIns="91425" tIns="91425" rIns="91425" bIns="91425" anchor="ctr" anchorCtr="0"/>
          <a:lstStyle>
            <a:lvl1pPr marL="0" marR="0" lvl="0" indent="0" algn="r" rtl="0">
              <a:lnSpc>
                <a:spcPct val="100000"/>
              </a:lnSpc>
              <a:spcBef>
                <a:spcPts val="0"/>
              </a:spcBef>
              <a:spcAft>
                <a:spcPts val="0"/>
              </a:spcAft>
              <a:buClr>
                <a:schemeClr val="dk1"/>
              </a:buClr>
              <a:buSzPts val="1400"/>
              <a:buFont typeface="Cabin"/>
              <a:buNone/>
              <a:defRPr sz="1059" b="0" i="0" u="none" strike="noStrike" cap="none">
                <a:solidFill>
                  <a:schemeClr val="dk1"/>
                </a:solidFill>
                <a:latin typeface="Cabin"/>
                <a:ea typeface="Cabin"/>
                <a:cs typeface="Cabin"/>
                <a:sym typeface="Cabin"/>
              </a:defRPr>
            </a:lvl1pPr>
            <a:lvl2pPr marL="449504" marR="0" lvl="1" indent="0" algn="l" rtl="0">
              <a:lnSpc>
                <a:spcPct val="100000"/>
              </a:lnSpc>
              <a:spcBef>
                <a:spcPts val="0"/>
              </a:spcBef>
              <a:spcAft>
                <a:spcPts val="0"/>
              </a:spcAft>
              <a:buClr>
                <a:schemeClr val="dk1"/>
              </a:buClr>
              <a:buSzPts val="1400"/>
              <a:buFont typeface="Cabin"/>
              <a:buNone/>
              <a:defRPr sz="1765" b="0" i="0" u="none" strike="noStrike" cap="none">
                <a:solidFill>
                  <a:schemeClr val="dk1"/>
                </a:solidFill>
                <a:latin typeface="Cabin"/>
                <a:ea typeface="Cabin"/>
                <a:cs typeface="Cabin"/>
                <a:sym typeface="Cabin"/>
              </a:defRPr>
            </a:lvl2pPr>
            <a:lvl3pPr marL="899009" marR="0" lvl="2" indent="0" algn="l" rtl="0">
              <a:lnSpc>
                <a:spcPct val="100000"/>
              </a:lnSpc>
              <a:spcBef>
                <a:spcPts val="0"/>
              </a:spcBef>
              <a:spcAft>
                <a:spcPts val="0"/>
              </a:spcAft>
              <a:buClr>
                <a:schemeClr val="dk1"/>
              </a:buClr>
              <a:buSzPts val="1400"/>
              <a:buFont typeface="Cabin"/>
              <a:buNone/>
              <a:defRPr sz="1765" b="0" i="0" u="none" strike="noStrike" cap="none">
                <a:solidFill>
                  <a:schemeClr val="dk1"/>
                </a:solidFill>
                <a:latin typeface="Cabin"/>
                <a:ea typeface="Cabin"/>
                <a:cs typeface="Cabin"/>
                <a:sym typeface="Cabin"/>
              </a:defRPr>
            </a:lvl3pPr>
            <a:lvl4pPr marL="1348516" marR="0" lvl="3" indent="0" algn="l" rtl="0">
              <a:lnSpc>
                <a:spcPct val="100000"/>
              </a:lnSpc>
              <a:spcBef>
                <a:spcPts val="0"/>
              </a:spcBef>
              <a:spcAft>
                <a:spcPts val="0"/>
              </a:spcAft>
              <a:buClr>
                <a:schemeClr val="dk1"/>
              </a:buClr>
              <a:buSzPts val="1400"/>
              <a:buFont typeface="Cabin"/>
              <a:buNone/>
              <a:defRPr sz="1765" b="0" i="0" u="none" strike="noStrike" cap="none">
                <a:solidFill>
                  <a:schemeClr val="dk1"/>
                </a:solidFill>
                <a:latin typeface="Cabin"/>
                <a:ea typeface="Cabin"/>
                <a:cs typeface="Cabin"/>
                <a:sym typeface="Cabin"/>
              </a:defRPr>
            </a:lvl4pPr>
            <a:lvl5pPr marL="1798021" marR="0" lvl="4" indent="0" algn="l" rtl="0">
              <a:lnSpc>
                <a:spcPct val="100000"/>
              </a:lnSpc>
              <a:spcBef>
                <a:spcPts val="0"/>
              </a:spcBef>
              <a:spcAft>
                <a:spcPts val="0"/>
              </a:spcAft>
              <a:buClr>
                <a:schemeClr val="dk1"/>
              </a:buClr>
              <a:buSzPts val="1400"/>
              <a:buFont typeface="Cabin"/>
              <a:buNone/>
              <a:defRPr sz="1765" b="0" i="0" u="none" strike="noStrike" cap="none">
                <a:solidFill>
                  <a:schemeClr val="dk1"/>
                </a:solidFill>
                <a:latin typeface="Cabin"/>
                <a:ea typeface="Cabin"/>
                <a:cs typeface="Cabin"/>
                <a:sym typeface="Cabin"/>
              </a:defRPr>
            </a:lvl5pPr>
            <a:lvl6pPr marL="2247527" marR="0" lvl="5" indent="0" algn="l" rtl="0">
              <a:lnSpc>
                <a:spcPct val="100000"/>
              </a:lnSpc>
              <a:spcBef>
                <a:spcPts val="0"/>
              </a:spcBef>
              <a:spcAft>
                <a:spcPts val="0"/>
              </a:spcAft>
              <a:buClr>
                <a:schemeClr val="dk1"/>
              </a:buClr>
              <a:buSzPts val="1400"/>
              <a:buFont typeface="Cabin"/>
              <a:buNone/>
              <a:defRPr sz="1765" b="0" i="0" u="none" strike="noStrike" cap="none">
                <a:solidFill>
                  <a:schemeClr val="dk1"/>
                </a:solidFill>
                <a:latin typeface="Cabin"/>
                <a:ea typeface="Cabin"/>
                <a:cs typeface="Cabin"/>
                <a:sym typeface="Cabin"/>
              </a:defRPr>
            </a:lvl6pPr>
            <a:lvl7pPr marL="2697032" marR="0" lvl="6" indent="0" algn="l" rtl="0">
              <a:lnSpc>
                <a:spcPct val="100000"/>
              </a:lnSpc>
              <a:spcBef>
                <a:spcPts val="0"/>
              </a:spcBef>
              <a:spcAft>
                <a:spcPts val="0"/>
              </a:spcAft>
              <a:buClr>
                <a:schemeClr val="dk1"/>
              </a:buClr>
              <a:buSzPts val="1400"/>
              <a:buFont typeface="Cabin"/>
              <a:buNone/>
              <a:defRPr sz="1765" b="0" i="0" u="none" strike="noStrike" cap="none">
                <a:solidFill>
                  <a:schemeClr val="dk1"/>
                </a:solidFill>
                <a:latin typeface="Cabin"/>
                <a:ea typeface="Cabin"/>
                <a:cs typeface="Cabin"/>
                <a:sym typeface="Cabin"/>
              </a:defRPr>
            </a:lvl7pPr>
            <a:lvl8pPr marL="3146537" marR="0" lvl="7" indent="0" algn="l" rtl="0">
              <a:lnSpc>
                <a:spcPct val="100000"/>
              </a:lnSpc>
              <a:spcBef>
                <a:spcPts val="0"/>
              </a:spcBef>
              <a:spcAft>
                <a:spcPts val="0"/>
              </a:spcAft>
              <a:buClr>
                <a:schemeClr val="dk1"/>
              </a:buClr>
              <a:buSzPts val="1400"/>
              <a:buFont typeface="Cabin"/>
              <a:buNone/>
              <a:defRPr sz="1765" b="0" i="0" u="none" strike="noStrike" cap="none">
                <a:solidFill>
                  <a:schemeClr val="dk1"/>
                </a:solidFill>
                <a:latin typeface="Cabin"/>
                <a:ea typeface="Cabin"/>
                <a:cs typeface="Cabin"/>
                <a:sym typeface="Cabin"/>
              </a:defRPr>
            </a:lvl8pPr>
            <a:lvl9pPr marL="3596043" marR="0" lvl="8" indent="0" algn="l" rtl="0">
              <a:lnSpc>
                <a:spcPct val="100000"/>
              </a:lnSpc>
              <a:spcBef>
                <a:spcPts val="0"/>
              </a:spcBef>
              <a:spcAft>
                <a:spcPts val="0"/>
              </a:spcAft>
              <a:buClr>
                <a:schemeClr val="dk1"/>
              </a:buClr>
              <a:buSzPts val="1400"/>
              <a:buFont typeface="Cabin"/>
              <a:buNone/>
              <a:defRPr sz="1765" b="0" i="0" u="none" strike="noStrike" cap="none">
                <a:solidFill>
                  <a:schemeClr val="dk1"/>
                </a:solidFill>
                <a:latin typeface="Cabin"/>
                <a:ea typeface="Cabin"/>
                <a:cs typeface="Cabin"/>
                <a:sym typeface="Cabin"/>
              </a:defRPr>
            </a:lvl9pPr>
          </a:lstStyle>
          <a:p>
            <a:endParaRPr dirty="0"/>
          </a:p>
        </p:txBody>
      </p:sp>
      <p:sp>
        <p:nvSpPr>
          <p:cNvPr id="16" name="Shape 16"/>
          <p:cNvSpPr txBox="1">
            <a:spLocks noGrp="1"/>
          </p:cNvSpPr>
          <p:nvPr>
            <p:ph type="ftr" idx="11"/>
          </p:nvPr>
        </p:nvSpPr>
        <p:spPr>
          <a:xfrm>
            <a:off x="6521635" y="6356350"/>
            <a:ext cx="890547" cy="365125"/>
          </a:xfrm>
          <a:prstGeom prst="rect">
            <a:avLst/>
          </a:prstGeom>
          <a:noFill/>
          <a:ln>
            <a:noFill/>
          </a:ln>
        </p:spPr>
        <p:txBody>
          <a:bodyPr wrap="square" lIns="91425" tIns="91425" rIns="91425" bIns="91425" anchor="ctr" anchorCtr="0"/>
          <a:lstStyle>
            <a:lvl1pPr marL="0" marR="0" lvl="0" indent="0" algn="r" rtl="0">
              <a:lnSpc>
                <a:spcPct val="100000"/>
              </a:lnSpc>
              <a:spcBef>
                <a:spcPts val="0"/>
              </a:spcBef>
              <a:spcAft>
                <a:spcPts val="0"/>
              </a:spcAft>
              <a:buClr>
                <a:schemeClr val="dk1"/>
              </a:buClr>
              <a:buSzPts val="1400"/>
              <a:buFont typeface="Cabin"/>
              <a:buNone/>
              <a:defRPr sz="1059" b="0" i="0" u="none" strike="noStrike" cap="none">
                <a:solidFill>
                  <a:schemeClr val="dk1"/>
                </a:solidFill>
                <a:latin typeface="Cabin"/>
                <a:ea typeface="Cabin"/>
                <a:cs typeface="Cabin"/>
                <a:sym typeface="Cabin"/>
              </a:defRPr>
            </a:lvl1pPr>
            <a:lvl2pPr marL="449504" marR="0" lvl="1" indent="0" algn="l" rtl="0">
              <a:lnSpc>
                <a:spcPct val="100000"/>
              </a:lnSpc>
              <a:spcBef>
                <a:spcPts val="0"/>
              </a:spcBef>
              <a:spcAft>
                <a:spcPts val="0"/>
              </a:spcAft>
              <a:buClr>
                <a:schemeClr val="dk1"/>
              </a:buClr>
              <a:buSzPts val="1400"/>
              <a:buFont typeface="Cabin"/>
              <a:buNone/>
              <a:defRPr sz="1765" b="0" i="0" u="none" strike="noStrike" cap="none">
                <a:solidFill>
                  <a:schemeClr val="dk1"/>
                </a:solidFill>
                <a:latin typeface="Cabin"/>
                <a:ea typeface="Cabin"/>
                <a:cs typeface="Cabin"/>
                <a:sym typeface="Cabin"/>
              </a:defRPr>
            </a:lvl2pPr>
            <a:lvl3pPr marL="899009" marR="0" lvl="2" indent="0" algn="l" rtl="0">
              <a:lnSpc>
                <a:spcPct val="100000"/>
              </a:lnSpc>
              <a:spcBef>
                <a:spcPts val="0"/>
              </a:spcBef>
              <a:spcAft>
                <a:spcPts val="0"/>
              </a:spcAft>
              <a:buClr>
                <a:schemeClr val="dk1"/>
              </a:buClr>
              <a:buSzPts val="1400"/>
              <a:buFont typeface="Cabin"/>
              <a:buNone/>
              <a:defRPr sz="1765" b="0" i="0" u="none" strike="noStrike" cap="none">
                <a:solidFill>
                  <a:schemeClr val="dk1"/>
                </a:solidFill>
                <a:latin typeface="Cabin"/>
                <a:ea typeface="Cabin"/>
                <a:cs typeface="Cabin"/>
                <a:sym typeface="Cabin"/>
              </a:defRPr>
            </a:lvl3pPr>
            <a:lvl4pPr marL="1348516" marR="0" lvl="3" indent="0" algn="l" rtl="0">
              <a:lnSpc>
                <a:spcPct val="100000"/>
              </a:lnSpc>
              <a:spcBef>
                <a:spcPts val="0"/>
              </a:spcBef>
              <a:spcAft>
                <a:spcPts val="0"/>
              </a:spcAft>
              <a:buClr>
                <a:schemeClr val="dk1"/>
              </a:buClr>
              <a:buSzPts val="1400"/>
              <a:buFont typeface="Cabin"/>
              <a:buNone/>
              <a:defRPr sz="1765" b="0" i="0" u="none" strike="noStrike" cap="none">
                <a:solidFill>
                  <a:schemeClr val="dk1"/>
                </a:solidFill>
                <a:latin typeface="Cabin"/>
                <a:ea typeface="Cabin"/>
                <a:cs typeface="Cabin"/>
                <a:sym typeface="Cabin"/>
              </a:defRPr>
            </a:lvl4pPr>
            <a:lvl5pPr marL="1798021" marR="0" lvl="4" indent="0" algn="l" rtl="0">
              <a:lnSpc>
                <a:spcPct val="100000"/>
              </a:lnSpc>
              <a:spcBef>
                <a:spcPts val="0"/>
              </a:spcBef>
              <a:spcAft>
                <a:spcPts val="0"/>
              </a:spcAft>
              <a:buClr>
                <a:schemeClr val="dk1"/>
              </a:buClr>
              <a:buSzPts val="1400"/>
              <a:buFont typeface="Cabin"/>
              <a:buNone/>
              <a:defRPr sz="1765" b="0" i="0" u="none" strike="noStrike" cap="none">
                <a:solidFill>
                  <a:schemeClr val="dk1"/>
                </a:solidFill>
                <a:latin typeface="Cabin"/>
                <a:ea typeface="Cabin"/>
                <a:cs typeface="Cabin"/>
                <a:sym typeface="Cabin"/>
              </a:defRPr>
            </a:lvl5pPr>
            <a:lvl6pPr marL="2247527" marR="0" lvl="5" indent="0" algn="l" rtl="0">
              <a:lnSpc>
                <a:spcPct val="100000"/>
              </a:lnSpc>
              <a:spcBef>
                <a:spcPts val="0"/>
              </a:spcBef>
              <a:spcAft>
                <a:spcPts val="0"/>
              </a:spcAft>
              <a:buClr>
                <a:schemeClr val="dk1"/>
              </a:buClr>
              <a:buSzPts val="1400"/>
              <a:buFont typeface="Cabin"/>
              <a:buNone/>
              <a:defRPr sz="1765" b="0" i="0" u="none" strike="noStrike" cap="none">
                <a:solidFill>
                  <a:schemeClr val="dk1"/>
                </a:solidFill>
                <a:latin typeface="Cabin"/>
                <a:ea typeface="Cabin"/>
                <a:cs typeface="Cabin"/>
                <a:sym typeface="Cabin"/>
              </a:defRPr>
            </a:lvl6pPr>
            <a:lvl7pPr marL="2697032" marR="0" lvl="6" indent="0" algn="l" rtl="0">
              <a:lnSpc>
                <a:spcPct val="100000"/>
              </a:lnSpc>
              <a:spcBef>
                <a:spcPts val="0"/>
              </a:spcBef>
              <a:spcAft>
                <a:spcPts val="0"/>
              </a:spcAft>
              <a:buClr>
                <a:schemeClr val="dk1"/>
              </a:buClr>
              <a:buSzPts val="1400"/>
              <a:buFont typeface="Cabin"/>
              <a:buNone/>
              <a:defRPr sz="1765" b="0" i="0" u="none" strike="noStrike" cap="none">
                <a:solidFill>
                  <a:schemeClr val="dk1"/>
                </a:solidFill>
                <a:latin typeface="Cabin"/>
                <a:ea typeface="Cabin"/>
                <a:cs typeface="Cabin"/>
                <a:sym typeface="Cabin"/>
              </a:defRPr>
            </a:lvl7pPr>
            <a:lvl8pPr marL="3146537" marR="0" lvl="7" indent="0" algn="l" rtl="0">
              <a:lnSpc>
                <a:spcPct val="100000"/>
              </a:lnSpc>
              <a:spcBef>
                <a:spcPts val="0"/>
              </a:spcBef>
              <a:spcAft>
                <a:spcPts val="0"/>
              </a:spcAft>
              <a:buClr>
                <a:schemeClr val="dk1"/>
              </a:buClr>
              <a:buSzPts val="1400"/>
              <a:buFont typeface="Cabin"/>
              <a:buNone/>
              <a:defRPr sz="1765" b="0" i="0" u="none" strike="noStrike" cap="none">
                <a:solidFill>
                  <a:schemeClr val="dk1"/>
                </a:solidFill>
                <a:latin typeface="Cabin"/>
                <a:ea typeface="Cabin"/>
                <a:cs typeface="Cabin"/>
                <a:sym typeface="Cabin"/>
              </a:defRPr>
            </a:lvl8pPr>
            <a:lvl9pPr marL="3596043" marR="0" lvl="8" indent="0" algn="l" rtl="0">
              <a:lnSpc>
                <a:spcPct val="100000"/>
              </a:lnSpc>
              <a:spcBef>
                <a:spcPts val="0"/>
              </a:spcBef>
              <a:spcAft>
                <a:spcPts val="0"/>
              </a:spcAft>
              <a:buClr>
                <a:schemeClr val="dk1"/>
              </a:buClr>
              <a:buSzPts val="1400"/>
              <a:buFont typeface="Cabin"/>
              <a:buNone/>
              <a:defRPr sz="1765" b="0" i="0" u="none" strike="noStrike" cap="none">
                <a:solidFill>
                  <a:schemeClr val="dk1"/>
                </a:solidFill>
                <a:latin typeface="Cabin"/>
                <a:ea typeface="Cabin"/>
                <a:cs typeface="Cabin"/>
                <a:sym typeface="Cabin"/>
              </a:defRPr>
            </a:lvl9pPr>
          </a:lstStyle>
          <a:p>
            <a:endParaRPr dirty="0"/>
          </a:p>
        </p:txBody>
      </p:sp>
      <p:sp>
        <p:nvSpPr>
          <p:cNvPr id="17" name="Shape 17"/>
          <p:cNvSpPr txBox="1">
            <a:spLocks noGrp="1"/>
          </p:cNvSpPr>
          <p:nvPr>
            <p:ph type="sldNum" idx="12"/>
          </p:nvPr>
        </p:nvSpPr>
        <p:spPr>
          <a:xfrm>
            <a:off x="4329546" y="6356350"/>
            <a:ext cx="484909" cy="365125"/>
          </a:xfrm>
          <a:prstGeom prst="rect">
            <a:avLst/>
          </a:prstGeom>
          <a:noFill/>
          <a:ln>
            <a:noFill/>
          </a:ln>
        </p:spPr>
        <p:txBody>
          <a:bodyPr wrap="square" lIns="0" tIns="0" rIns="0" bIns="0" anchor="ctr" anchorCtr="0">
            <a:noAutofit/>
          </a:bodyPr>
          <a:lstStyle/>
          <a:p>
            <a:pPr marL="0" marR="0" lvl="0" indent="0" algn="ctr" rtl="0">
              <a:lnSpc>
                <a:spcPct val="100000"/>
              </a:lnSpc>
              <a:spcBef>
                <a:spcPts val="0"/>
              </a:spcBef>
              <a:spcAft>
                <a:spcPts val="0"/>
              </a:spcAft>
              <a:buClr>
                <a:srgbClr val="181D21"/>
              </a:buClr>
              <a:buSzPts val="1059"/>
              <a:buFont typeface="Cabin"/>
              <a:buNone/>
            </a:pPr>
            <a:fld id="{00000000-1234-1234-1234-123412341234}" type="slidenum">
              <a:rPr lang="en-US" sz="1059" b="0" i="0" u="none" strike="noStrike" cap="none">
                <a:solidFill>
                  <a:srgbClr val="181D21"/>
                </a:solidFill>
                <a:latin typeface="Cabin"/>
                <a:ea typeface="Cabin"/>
                <a:cs typeface="Cabin"/>
                <a:sym typeface="Cabin"/>
              </a:rPr>
              <a:t>‹#›</a:t>
            </a:fld>
            <a:endParaRPr sz="1059" b="0" i="0" u="none" strike="noStrike" cap="none" dirty="0">
              <a:solidFill>
                <a:srgbClr val="181D21"/>
              </a:solidFill>
              <a:latin typeface="Cabin"/>
              <a:ea typeface="Cabin"/>
              <a:cs typeface="Cabin"/>
              <a:sym typeface="Cabin"/>
            </a:endParaRPr>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p:nvPr/>
        </p:nvSpPr>
        <p:spPr>
          <a:xfrm>
            <a:off x="1588" y="1588"/>
            <a:ext cx="1500" cy="1500"/>
          </a:xfrm>
          <a:prstGeom prst="rect">
            <a:avLst/>
          </a:prstGeom>
          <a:solidFill>
            <a:srgbClr val="FFFFFF"/>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1" name="Shape 11"/>
          <p:cNvSpPr txBox="1">
            <a:spLocks noGrp="1"/>
          </p:cNvSpPr>
          <p:nvPr>
            <p:ph type="sldNum" idx="12"/>
          </p:nvPr>
        </p:nvSpPr>
        <p:spPr>
          <a:xfrm>
            <a:off x="8556784" y="6333134"/>
            <a:ext cx="548700" cy="525000"/>
          </a:xfrm>
          <a:prstGeom prst="rect">
            <a:avLst/>
          </a:prstGeom>
          <a:noFill/>
          <a:ln>
            <a:noFill/>
          </a:ln>
        </p:spPr>
        <p:txBody>
          <a:bodyPr wrap="square" lIns="91425" tIns="91425" rIns="91425" bIns="91425" anchor="t" anchorCtr="0">
            <a:noAutofit/>
          </a:bodyPr>
          <a:lstStyle/>
          <a:p>
            <a:pPr marL="0" marR="0" lvl="0" indent="0" algn="r" rtl="0">
              <a:lnSpc>
                <a:spcPct val="100000"/>
              </a:lnSpc>
              <a:spcBef>
                <a:spcPts val="0"/>
              </a:spcBef>
              <a:spcAft>
                <a:spcPts val="0"/>
              </a:spcAft>
              <a:buClr>
                <a:schemeClr val="dk1"/>
              </a:buClr>
              <a:buSzPts val="1300"/>
              <a:buFont typeface="Arial"/>
              <a:buNone/>
            </a:pPr>
            <a:fld id="{00000000-1234-1234-1234-123412341234}" type="slidenum">
              <a:rPr lang="en-US" sz="1300" b="0" i="0" u="none" strike="noStrike" cap="none">
                <a:solidFill>
                  <a:schemeClr val="dk1"/>
                </a:solidFill>
                <a:latin typeface="Arial"/>
                <a:ea typeface="Arial"/>
                <a:cs typeface="Arial"/>
                <a:sym typeface="Arial"/>
              </a:rPr>
              <a:t>‹#›</a:t>
            </a:fld>
            <a:endParaRPr sz="1300" b="0" i="0" u="none" strike="noStrike" cap="none" dirty="0">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9.emf"/></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p:nvPr/>
        </p:nvSpPr>
        <p:spPr>
          <a:xfrm>
            <a:off x="4276165" y="1136276"/>
            <a:ext cx="3993776" cy="977644"/>
          </a:xfrm>
          <a:prstGeom prst="rect">
            <a:avLst/>
          </a:prstGeom>
          <a:noFill/>
          <a:ln>
            <a:noFill/>
          </a:ln>
        </p:spPr>
        <p:txBody>
          <a:bodyPr wrap="square" lIns="80650" tIns="40300" rIns="80650" bIns="40300" anchor="t" anchorCtr="0">
            <a:noAutofit/>
          </a:bodyPr>
          <a:lstStyle/>
          <a:p>
            <a:pPr marL="0" marR="0" lvl="0" indent="0" algn="l" rtl="0">
              <a:lnSpc>
                <a:spcPct val="100000"/>
              </a:lnSpc>
              <a:spcBef>
                <a:spcPts val="0"/>
              </a:spcBef>
              <a:spcAft>
                <a:spcPts val="0"/>
              </a:spcAft>
              <a:buClr>
                <a:schemeClr val="lt1"/>
              </a:buClr>
              <a:buSzPts val="1941"/>
              <a:buFont typeface="Cabin"/>
              <a:buNone/>
            </a:pPr>
            <a:r>
              <a:rPr lang="en-US" sz="1941" b="0" i="0" u="none" strike="noStrike" cap="none" dirty="0">
                <a:solidFill>
                  <a:schemeClr val="lt1"/>
                </a:solidFill>
                <a:latin typeface="Cabin"/>
                <a:ea typeface="Cabin"/>
                <a:cs typeface="Cabin"/>
                <a:sym typeface="Cabin"/>
              </a:rPr>
              <a:t>Prepared for HCA Corporate and</a:t>
            </a:r>
            <a:br>
              <a:rPr lang="en-US" sz="1941" b="0" i="0" u="none" strike="noStrike" cap="none" dirty="0">
                <a:solidFill>
                  <a:schemeClr val="lt1"/>
                </a:solidFill>
                <a:latin typeface="Cabin"/>
                <a:ea typeface="Cabin"/>
                <a:cs typeface="Cabin"/>
                <a:sym typeface="Cabin"/>
              </a:rPr>
            </a:br>
            <a:r>
              <a:rPr lang="en-US" sz="1941" b="0" i="0" u="none" strike="noStrike" cap="none" dirty="0">
                <a:solidFill>
                  <a:schemeClr val="lt1"/>
                </a:solidFill>
                <a:latin typeface="Cabin"/>
                <a:ea typeface="Cabin"/>
                <a:cs typeface="Cabin"/>
                <a:sym typeface="Cabin"/>
              </a:rPr>
              <a:t>North Texas Division</a:t>
            </a:r>
            <a:endParaRPr dirty="0"/>
          </a:p>
          <a:p>
            <a:pPr marL="0" marR="0" lvl="0" indent="0" algn="l" rtl="0">
              <a:lnSpc>
                <a:spcPct val="100000"/>
              </a:lnSpc>
              <a:spcBef>
                <a:spcPts val="0"/>
              </a:spcBef>
              <a:spcAft>
                <a:spcPts val="0"/>
              </a:spcAft>
              <a:buClr>
                <a:schemeClr val="lt1"/>
              </a:buClr>
              <a:buSzPts val="1941"/>
              <a:buFont typeface="Cabin"/>
              <a:buNone/>
            </a:pPr>
            <a:r>
              <a:rPr lang="en-US" sz="1941" b="0" i="0" u="none" strike="noStrike" cap="none" dirty="0">
                <a:solidFill>
                  <a:schemeClr val="lt1"/>
                </a:solidFill>
                <a:latin typeface="Cabin"/>
                <a:ea typeface="Cabin"/>
                <a:cs typeface="Cabin"/>
                <a:sym typeface="Cabin"/>
              </a:rPr>
              <a:t>Executive Leadership</a:t>
            </a:r>
            <a:endParaRPr dirty="0"/>
          </a:p>
        </p:txBody>
      </p:sp>
      <p:sp>
        <p:nvSpPr>
          <p:cNvPr id="83" name="Shape 83"/>
          <p:cNvSpPr txBox="1"/>
          <p:nvPr/>
        </p:nvSpPr>
        <p:spPr>
          <a:xfrm>
            <a:off x="4276165" y="2162456"/>
            <a:ext cx="3993776" cy="380194"/>
          </a:xfrm>
          <a:prstGeom prst="rect">
            <a:avLst/>
          </a:prstGeom>
          <a:noFill/>
          <a:ln>
            <a:noFill/>
          </a:ln>
        </p:spPr>
        <p:txBody>
          <a:bodyPr wrap="square" lIns="80650" tIns="40300" rIns="80650" bIns="40300" anchor="t" anchorCtr="0">
            <a:noAutofit/>
          </a:bodyPr>
          <a:lstStyle/>
          <a:p>
            <a:pPr marL="0" marR="0" lvl="0" indent="0" algn="l" rtl="0">
              <a:lnSpc>
                <a:spcPct val="100000"/>
              </a:lnSpc>
              <a:spcBef>
                <a:spcPts val="0"/>
              </a:spcBef>
              <a:spcAft>
                <a:spcPts val="0"/>
              </a:spcAft>
              <a:buClr>
                <a:schemeClr val="lt1"/>
              </a:buClr>
              <a:buSzPts val="1941"/>
              <a:buFont typeface="Cabin"/>
              <a:buNone/>
            </a:pPr>
            <a:r>
              <a:rPr lang="en-US" sz="1941" b="0" i="0" u="none" strike="noStrike" cap="none" dirty="0">
                <a:solidFill>
                  <a:schemeClr val="lt1"/>
                </a:solidFill>
                <a:latin typeface="Cabin"/>
                <a:ea typeface="Cabin"/>
                <a:cs typeface="Cabin"/>
                <a:sym typeface="Cabin"/>
              </a:rPr>
              <a:t>April 4, 2017</a:t>
            </a:r>
            <a:endParaRPr dirty="0"/>
          </a:p>
        </p:txBody>
      </p:sp>
      <p:pic>
        <p:nvPicPr>
          <p:cNvPr id="84" name="Shape 84"/>
          <p:cNvPicPr preferRelativeResize="0"/>
          <p:nvPr/>
        </p:nvPicPr>
        <p:blipFill rotWithShape="1">
          <a:blip r:embed="rId3">
            <a:alphaModFix/>
          </a:blip>
          <a:srcRect/>
          <a:stretch/>
        </p:blipFill>
        <p:spPr>
          <a:xfrm>
            <a:off x="0" y="0"/>
            <a:ext cx="9134475" cy="6858000"/>
          </a:xfrm>
          <a:prstGeom prst="rect">
            <a:avLst/>
          </a:prstGeom>
          <a:noFill/>
          <a:ln>
            <a:noFill/>
          </a:ln>
        </p:spPr>
      </p:pic>
      <p:sp>
        <p:nvSpPr>
          <p:cNvPr id="85" name="Shape 85"/>
          <p:cNvSpPr txBox="1"/>
          <p:nvPr/>
        </p:nvSpPr>
        <p:spPr>
          <a:xfrm>
            <a:off x="913725" y="2507200"/>
            <a:ext cx="3213775" cy="841859"/>
          </a:xfrm>
          <a:prstGeom prst="rect">
            <a:avLst/>
          </a:prstGeom>
          <a:noFill/>
          <a:ln>
            <a:noFill/>
          </a:ln>
          <a:effectLst>
            <a:outerShdw blurRad="50800" dist="50800" dir="2700000" algn="tl" rotWithShape="0">
              <a:srgbClr val="000000">
                <a:alpha val="60000"/>
              </a:srgbClr>
            </a:outerShdw>
          </a:effectLst>
        </p:spPr>
        <p:txBody>
          <a:bodyPr wrap="square" lIns="80650" tIns="40300" rIns="80650" bIns="40300" anchor="t" anchorCtr="0">
            <a:noAutofit/>
          </a:bodyPr>
          <a:lstStyle/>
          <a:p>
            <a:pPr marL="0" marR="0" lvl="0" indent="0" algn="l" rtl="0">
              <a:lnSpc>
                <a:spcPct val="100000"/>
              </a:lnSpc>
              <a:spcBef>
                <a:spcPts val="0"/>
              </a:spcBef>
              <a:spcAft>
                <a:spcPts val="0"/>
              </a:spcAft>
              <a:buClr>
                <a:srgbClr val="000000"/>
              </a:buClr>
              <a:buSzPts val="3200"/>
              <a:buFont typeface="Garamond"/>
              <a:buNone/>
            </a:pPr>
            <a:r>
              <a:rPr lang="en-US" sz="2800" b="1" dirty="0" smtClean="0">
                <a:solidFill>
                  <a:schemeClr val="lt1"/>
                </a:solidFill>
                <a:latin typeface="Garamond"/>
                <a:sym typeface="Garamond"/>
              </a:rPr>
              <a:t>HIPAA/HITECH</a:t>
            </a:r>
          </a:p>
          <a:p>
            <a:pPr marL="0" marR="0" lvl="0" indent="0" algn="l" rtl="0">
              <a:lnSpc>
                <a:spcPct val="100000"/>
              </a:lnSpc>
              <a:spcBef>
                <a:spcPts val="0"/>
              </a:spcBef>
              <a:spcAft>
                <a:spcPts val="0"/>
              </a:spcAft>
              <a:buClr>
                <a:srgbClr val="000000"/>
              </a:buClr>
              <a:buSzPts val="3200"/>
              <a:buFont typeface="Garamond"/>
              <a:buNone/>
            </a:pPr>
            <a:r>
              <a:rPr lang="en-US" sz="2800" b="1" dirty="0" smtClean="0">
                <a:solidFill>
                  <a:schemeClr val="lt1"/>
                </a:solidFill>
                <a:latin typeface="Garamond"/>
                <a:sym typeface="Garamond"/>
              </a:rPr>
              <a:t>Training</a:t>
            </a:r>
            <a:endParaRPr dirty="0"/>
          </a:p>
          <a:p>
            <a:pPr marL="0" marR="0" lvl="0" indent="0" algn="l" rtl="0">
              <a:lnSpc>
                <a:spcPct val="100000"/>
              </a:lnSpc>
              <a:spcBef>
                <a:spcPts val="0"/>
              </a:spcBef>
              <a:spcAft>
                <a:spcPts val="0"/>
              </a:spcAft>
              <a:buClr>
                <a:srgbClr val="000000"/>
              </a:buClr>
              <a:buSzPts val="3200"/>
              <a:buFont typeface="Arial"/>
              <a:buNone/>
            </a:pPr>
            <a:endParaRPr sz="2800" b="1" i="0" u="none" strike="noStrike" cap="none" dirty="0">
              <a:solidFill>
                <a:schemeClr val="lt1"/>
              </a:solidFill>
              <a:latin typeface="Garamond"/>
              <a:ea typeface="Garamond"/>
              <a:cs typeface="Garamond"/>
              <a:sym typeface="Garamond"/>
            </a:endParaRPr>
          </a:p>
          <a:p>
            <a:pPr marL="0" marR="0" lvl="0" indent="0" algn="l" rtl="0">
              <a:lnSpc>
                <a:spcPct val="100000"/>
              </a:lnSpc>
              <a:spcBef>
                <a:spcPts val="0"/>
              </a:spcBef>
              <a:spcAft>
                <a:spcPts val="0"/>
              </a:spcAft>
              <a:buClr>
                <a:srgbClr val="000000"/>
              </a:buClr>
              <a:buSzPts val="3200"/>
              <a:buFont typeface="Garamond"/>
              <a:buNone/>
            </a:pPr>
            <a:r>
              <a:rPr lang="en-US" sz="1700" dirty="0" smtClean="0">
                <a:solidFill>
                  <a:schemeClr val="lt1"/>
                </a:solidFill>
                <a:latin typeface="Garamond"/>
                <a:ea typeface="Garamond"/>
                <a:cs typeface="Garamond"/>
                <a:sym typeface="Garamond"/>
              </a:rPr>
              <a:t>Clinical Non – Patient Care Areas</a:t>
            </a:r>
            <a:endParaRPr sz="1700" b="0" i="0" u="none" strike="noStrike" cap="none" dirty="0">
              <a:solidFill>
                <a:schemeClr val="lt1"/>
              </a:solidFill>
              <a:latin typeface="Garamond"/>
              <a:ea typeface="Garamond"/>
              <a:cs typeface="Garamond"/>
              <a:sym typeface="Garamond"/>
            </a:endParaRPr>
          </a:p>
        </p:txBody>
      </p:sp>
    </p:spTree>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p:nvPr/>
        </p:nvSpPr>
        <p:spPr>
          <a:xfrm>
            <a:off x="352198" y="166776"/>
            <a:ext cx="8439600" cy="584700"/>
          </a:xfrm>
          <a:prstGeom prst="rect">
            <a:avLst/>
          </a:prstGeom>
          <a:noFill/>
          <a:ln>
            <a:noFill/>
          </a:ln>
        </p:spPr>
        <p:txBody>
          <a:bodyPr wrap="square" lIns="91425" tIns="45700" rIns="91425" bIns="45700" anchor="t" anchorCtr="0">
            <a:noAutofit/>
          </a:bodyPr>
          <a:lstStyle/>
          <a:p>
            <a:pPr lvl="0" algn="r">
              <a:buClr>
                <a:srgbClr val="000000"/>
              </a:buClr>
              <a:buSzPts val="1800"/>
            </a:pPr>
            <a:r>
              <a:rPr lang="en-US" sz="4400" b="1" dirty="0" smtClean="0">
                <a:solidFill>
                  <a:srgbClr val="951926"/>
                </a:solidFill>
                <a:latin typeface="Garamond"/>
                <a:ea typeface="Garamond"/>
                <a:cs typeface="Garamond"/>
                <a:sym typeface="Garamond"/>
              </a:rPr>
              <a:t>Key HITECH Changes</a:t>
            </a:r>
            <a:endParaRPr lang="en-US" sz="3200" b="1" dirty="0">
              <a:solidFill>
                <a:srgbClr val="951926"/>
              </a:solidFill>
              <a:latin typeface="Garamond"/>
              <a:ea typeface="Garamond"/>
              <a:cs typeface="Garamond"/>
              <a:sym typeface="Garamond"/>
            </a:endParaRPr>
          </a:p>
        </p:txBody>
      </p:sp>
      <p:cxnSp>
        <p:nvCxnSpPr>
          <p:cNvPr id="91" name="Shape 91"/>
          <p:cNvCxnSpPr/>
          <p:nvPr/>
        </p:nvCxnSpPr>
        <p:spPr>
          <a:xfrm rot="10800000">
            <a:off x="380999" y="756743"/>
            <a:ext cx="8382000" cy="1500"/>
          </a:xfrm>
          <a:prstGeom prst="straightConnector1">
            <a:avLst/>
          </a:prstGeom>
          <a:noFill/>
          <a:ln w="9525" cap="flat" cmpd="sng">
            <a:solidFill>
              <a:srgbClr val="98002E"/>
            </a:solidFill>
            <a:prstDash val="solid"/>
            <a:round/>
            <a:headEnd type="none" w="med" len="med"/>
            <a:tailEnd type="none" w="med" len="med"/>
          </a:ln>
        </p:spPr>
      </p:cxnSp>
      <p:sp>
        <p:nvSpPr>
          <p:cNvPr id="93" name="Shape 93"/>
          <p:cNvSpPr txBox="1"/>
          <p:nvPr/>
        </p:nvSpPr>
        <p:spPr>
          <a:xfrm>
            <a:off x="6381483" y="6437254"/>
            <a:ext cx="2295000" cy="365100"/>
          </a:xfrm>
          <a:prstGeom prst="rect">
            <a:avLst/>
          </a:prstGeom>
          <a:noFill/>
          <a:ln>
            <a:noFill/>
          </a:ln>
        </p:spPr>
        <p:txBody>
          <a:bodyPr wrap="square" lIns="0" tIns="0" rIns="0" bIns="0" anchor="t" anchorCtr="0">
            <a:noAutofit/>
          </a:bodyPr>
          <a:lstStyle/>
          <a:p>
            <a:pPr marL="0" marR="0" lvl="0" indent="0" algn="r" rtl="0">
              <a:lnSpc>
                <a:spcPct val="100000"/>
              </a:lnSpc>
              <a:spcBef>
                <a:spcPts val="0"/>
              </a:spcBef>
              <a:spcAft>
                <a:spcPts val="0"/>
              </a:spcAft>
              <a:buClr>
                <a:srgbClr val="FF0000"/>
              </a:buClr>
              <a:buSzPts val="250"/>
              <a:buFont typeface="Garamond"/>
              <a:buNone/>
            </a:pPr>
            <a:endParaRPr dirty="0"/>
          </a:p>
        </p:txBody>
      </p:sp>
      <p:sp>
        <p:nvSpPr>
          <p:cNvPr id="94" name="Shape 94"/>
          <p:cNvSpPr txBox="1"/>
          <p:nvPr/>
        </p:nvSpPr>
        <p:spPr>
          <a:xfrm>
            <a:off x="0" y="6543978"/>
            <a:ext cx="2133600" cy="3651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
              <a:buFont typeface="Garamond"/>
              <a:buNone/>
            </a:pPr>
            <a:r>
              <a:rPr lang="en-US" sz="1200" dirty="0" smtClean="0">
                <a:latin typeface="Garamond"/>
                <a:ea typeface="Garamond"/>
                <a:cs typeface="Garamond"/>
                <a:sym typeface="Garamond"/>
              </a:rPr>
              <a:t>10</a:t>
            </a:r>
            <a:endParaRPr sz="1200" b="0" i="0" u="none" strike="noStrike" cap="none" dirty="0">
              <a:solidFill>
                <a:srgbClr val="000000"/>
              </a:solidFill>
              <a:latin typeface="Garamond"/>
              <a:ea typeface="Garamond"/>
              <a:cs typeface="Garamond"/>
              <a:sym typeface="Garamond"/>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5129" y="6277472"/>
            <a:ext cx="3393737" cy="524882"/>
          </a:xfrm>
          <a:prstGeom prst="rect">
            <a:avLst/>
          </a:prstGeom>
        </p:spPr>
      </p:pic>
      <p:sp>
        <p:nvSpPr>
          <p:cNvPr id="11" name="TextBox 10"/>
          <p:cNvSpPr txBox="1"/>
          <p:nvPr/>
        </p:nvSpPr>
        <p:spPr>
          <a:xfrm>
            <a:off x="352197" y="756742"/>
            <a:ext cx="8410801" cy="923330"/>
          </a:xfrm>
          <a:prstGeom prst="rect">
            <a:avLst/>
          </a:prstGeom>
          <a:noFill/>
        </p:spPr>
        <p:txBody>
          <a:bodyPr wrap="square" rtlCol="0">
            <a:spAutoFit/>
          </a:bodyPr>
          <a:lstStyle/>
          <a:p>
            <a:pPr marL="342900" indent="-342900">
              <a:buFont typeface="Arial" panose="020B0604020202020204" pitchFamily="34" charset="0"/>
              <a:buChar char="•"/>
            </a:pPr>
            <a:endParaRPr lang="en-US" b="1" dirty="0" smtClean="0"/>
          </a:p>
          <a:p>
            <a:r>
              <a:rPr lang="en-US" sz="2000" b="1" dirty="0"/>
              <a:t>While there are many changes as a result of HITECH, some of the more substantial changes include:</a:t>
            </a:r>
            <a:endParaRPr lang="en-US" sz="2000" dirty="0"/>
          </a:p>
        </p:txBody>
      </p:sp>
      <p:graphicFrame>
        <p:nvGraphicFramePr>
          <p:cNvPr id="2" name="Table 1"/>
          <p:cNvGraphicFramePr>
            <a:graphicFrameLocks noGrp="1"/>
          </p:cNvGraphicFramePr>
          <p:nvPr>
            <p:extLst>
              <p:ext uri="{D42A27DB-BD31-4B8C-83A1-F6EECF244321}">
                <p14:modId xmlns:p14="http://schemas.microsoft.com/office/powerpoint/2010/main" val="4232283046"/>
              </p:ext>
            </p:extLst>
          </p:nvPr>
        </p:nvGraphicFramePr>
        <p:xfrm>
          <a:off x="366597" y="1760714"/>
          <a:ext cx="8382000" cy="2585720"/>
        </p:xfrm>
        <a:graphic>
          <a:graphicData uri="http://schemas.openxmlformats.org/drawingml/2006/table">
            <a:tbl>
              <a:tblPr firstRow="1" bandRow="1">
                <a:tableStyleId>{A8BA8179-A05A-44DF-8A9A-49BCA9EBD23C}</a:tableStyleId>
              </a:tblPr>
              <a:tblGrid>
                <a:gridCol w="4191000">
                  <a:extLst>
                    <a:ext uri="{9D8B030D-6E8A-4147-A177-3AD203B41FA5}">
                      <a16:colId xmlns:a16="http://schemas.microsoft.com/office/drawing/2014/main" val="3837223869"/>
                    </a:ext>
                  </a:extLst>
                </a:gridCol>
                <a:gridCol w="4191000">
                  <a:extLst>
                    <a:ext uri="{9D8B030D-6E8A-4147-A177-3AD203B41FA5}">
                      <a16:colId xmlns:a16="http://schemas.microsoft.com/office/drawing/2014/main" val="2240669900"/>
                    </a:ext>
                  </a:extLst>
                </a:gridCol>
              </a:tblGrid>
              <a:tr h="370840">
                <a:tc>
                  <a:txBody>
                    <a:bodyPr/>
                    <a:lstStyle/>
                    <a:p>
                      <a:pPr marL="285750" indent="-285750">
                        <a:buFont typeface="Arial" panose="020B0604020202020204" pitchFamily="34" charset="0"/>
                        <a:buChar char="•"/>
                      </a:pPr>
                      <a:r>
                        <a:rPr lang="en-US" dirty="0" smtClean="0"/>
                        <a:t>Breach Notification</a:t>
                      </a:r>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n-US" dirty="0" smtClean="0"/>
                        <a:t>Restrictions</a:t>
                      </a:r>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17536372"/>
                  </a:ext>
                </a:extLst>
              </a:tr>
              <a:tr h="370840">
                <a:tc>
                  <a:txBody>
                    <a:bodyPr/>
                    <a:lstStyle/>
                    <a:p>
                      <a:pPr marL="285750" indent="-285750">
                        <a:buFont typeface="Arial" panose="020B0604020202020204" pitchFamily="34" charset="0"/>
                        <a:buChar char="•"/>
                      </a:pPr>
                      <a:r>
                        <a:rPr lang="en-US" dirty="0" smtClean="0"/>
                        <a:t>Penalties</a:t>
                      </a:r>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n-US" dirty="0" smtClean="0"/>
                        <a:t>OCR Privacy Audits</a:t>
                      </a:r>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09203877"/>
                  </a:ext>
                </a:extLst>
              </a:tr>
              <a:tr h="370840">
                <a:tc>
                  <a:txBody>
                    <a:bodyPr/>
                    <a:lstStyle/>
                    <a:p>
                      <a:pPr marL="285750" indent="-285750">
                        <a:buFont typeface="Arial" panose="020B0604020202020204" pitchFamily="34" charset="0"/>
                        <a:buChar char="•"/>
                      </a:pPr>
                      <a:r>
                        <a:rPr lang="en-US" dirty="0" smtClean="0"/>
                        <a:t>Criminal provisions</a:t>
                      </a:r>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n-US" dirty="0" smtClean="0"/>
                        <a:t>Copy charges for providing copies from EHR</a:t>
                      </a:r>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0280445"/>
                  </a:ext>
                </a:extLst>
              </a:tr>
              <a:tr h="370840">
                <a:tc>
                  <a:txBody>
                    <a:bodyPr/>
                    <a:lstStyle/>
                    <a:p>
                      <a:pPr marL="285750" indent="-285750">
                        <a:buFont typeface="Arial" panose="020B0604020202020204" pitchFamily="34" charset="0"/>
                        <a:buChar char="•"/>
                      </a:pPr>
                      <a:r>
                        <a:rPr lang="en-US" dirty="0" smtClean="0"/>
                        <a:t>Accounting of Disclosure for treatment, and health care operations in electronic health record (EHR)environment</a:t>
                      </a:r>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n-US" dirty="0" smtClean="0"/>
                        <a:t>Sharing of civil monetary penalties with harmed individuals</a:t>
                      </a:r>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13860038"/>
                  </a:ext>
                </a:extLst>
              </a:tr>
              <a:tr h="370840">
                <a:tc>
                  <a:txBody>
                    <a:bodyPr/>
                    <a:lstStyle/>
                    <a:p>
                      <a:pPr marL="285750" indent="-285750">
                        <a:buFont typeface="Arial" panose="020B0604020202020204" pitchFamily="34" charset="0"/>
                        <a:buChar char="•"/>
                      </a:pPr>
                      <a:r>
                        <a:rPr lang="en-US" dirty="0" smtClean="0"/>
                        <a:t>Business Associate Agreements</a:t>
                      </a:r>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n-US" dirty="0" smtClean="0"/>
                        <a:t>Private cause of action</a:t>
                      </a:r>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09941479"/>
                  </a:ext>
                </a:extLst>
              </a:tr>
              <a:tr h="370840">
                <a:tc>
                  <a:txBody>
                    <a:bodyPr/>
                    <a:lstStyle/>
                    <a:p>
                      <a:pPr marL="285750" indent="-285750">
                        <a:buFont typeface="Arial" panose="020B0604020202020204" pitchFamily="34" charset="0"/>
                        <a:buChar char="•"/>
                      </a:pPr>
                      <a:r>
                        <a:rPr lang="en-US" dirty="0" smtClean="0"/>
                        <a:t>Right to Access</a:t>
                      </a:r>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n-US" dirty="0" smtClean="0"/>
                        <a:t>HIPAA preemption applies to new provisions</a:t>
                      </a:r>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664711472"/>
                  </a:ext>
                </a:extLst>
              </a:tr>
            </a:tbl>
          </a:graphicData>
        </a:graphic>
      </p:graphicFrame>
      <p:sp>
        <p:nvSpPr>
          <p:cNvPr id="3" name="TextBox 2"/>
          <p:cNvSpPr txBox="1"/>
          <p:nvPr/>
        </p:nvSpPr>
        <p:spPr>
          <a:xfrm>
            <a:off x="409855" y="5461493"/>
            <a:ext cx="8295484" cy="307777"/>
          </a:xfrm>
          <a:prstGeom prst="rect">
            <a:avLst/>
          </a:prstGeom>
          <a:noFill/>
        </p:spPr>
        <p:txBody>
          <a:bodyPr wrap="square" rtlCol="0">
            <a:spAutoFit/>
          </a:bodyPr>
          <a:lstStyle/>
          <a:p>
            <a:pPr algn="ctr"/>
            <a:r>
              <a:rPr lang="en-US" dirty="0" smtClean="0"/>
              <a:t>Let’s look at some of the details of these changes.</a:t>
            </a:r>
            <a:endParaRPr lang="en-US" dirty="0"/>
          </a:p>
        </p:txBody>
      </p:sp>
    </p:spTree>
    <p:extLst>
      <p:ext uri="{BB962C8B-B14F-4D97-AF65-F5344CB8AC3E}">
        <p14:creationId xmlns:p14="http://schemas.microsoft.com/office/powerpoint/2010/main" val="1320961453"/>
      </p:ext>
    </p:extLst>
  </p:cSld>
  <p:clrMapOvr>
    <a:masterClrMapping/>
  </p:clrMapOvr>
  <p:transition spd="med">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p:nvPr/>
        </p:nvSpPr>
        <p:spPr>
          <a:xfrm>
            <a:off x="352198" y="177793"/>
            <a:ext cx="8439600" cy="584700"/>
          </a:xfrm>
          <a:prstGeom prst="rect">
            <a:avLst/>
          </a:prstGeom>
          <a:noFill/>
          <a:ln>
            <a:noFill/>
          </a:ln>
        </p:spPr>
        <p:txBody>
          <a:bodyPr wrap="square" lIns="91425" tIns="45700" rIns="91425" bIns="45700" anchor="t" anchorCtr="0">
            <a:noAutofit/>
          </a:bodyPr>
          <a:lstStyle/>
          <a:p>
            <a:pPr lvl="0" algn="r">
              <a:buClr>
                <a:srgbClr val="000000"/>
              </a:buClr>
              <a:buSzPts val="1800"/>
            </a:pPr>
            <a:r>
              <a:rPr lang="en-US" sz="4400" b="1" dirty="0" smtClean="0">
                <a:solidFill>
                  <a:srgbClr val="951926"/>
                </a:solidFill>
                <a:latin typeface="Garamond"/>
                <a:ea typeface="Garamond"/>
                <a:cs typeface="Garamond"/>
                <a:sym typeface="Garamond"/>
              </a:rPr>
              <a:t>Breach Notification</a:t>
            </a:r>
            <a:endParaRPr lang="en-US" sz="4400" b="1" dirty="0">
              <a:solidFill>
                <a:srgbClr val="951926"/>
              </a:solidFill>
              <a:latin typeface="Garamond"/>
              <a:ea typeface="Garamond"/>
              <a:cs typeface="Garamond"/>
              <a:sym typeface="Garamond"/>
            </a:endParaRPr>
          </a:p>
        </p:txBody>
      </p:sp>
      <p:cxnSp>
        <p:nvCxnSpPr>
          <p:cNvPr id="91" name="Shape 91"/>
          <p:cNvCxnSpPr/>
          <p:nvPr/>
        </p:nvCxnSpPr>
        <p:spPr>
          <a:xfrm rot="10800000">
            <a:off x="380999" y="756743"/>
            <a:ext cx="8382000" cy="1500"/>
          </a:xfrm>
          <a:prstGeom prst="straightConnector1">
            <a:avLst/>
          </a:prstGeom>
          <a:noFill/>
          <a:ln w="9525" cap="flat" cmpd="sng">
            <a:solidFill>
              <a:srgbClr val="98002E"/>
            </a:solidFill>
            <a:prstDash val="solid"/>
            <a:round/>
            <a:headEnd type="none" w="med" len="med"/>
            <a:tailEnd type="none" w="med" len="med"/>
          </a:ln>
        </p:spPr>
      </p:cxnSp>
      <p:sp>
        <p:nvSpPr>
          <p:cNvPr id="93" name="Shape 93"/>
          <p:cNvSpPr txBox="1"/>
          <p:nvPr/>
        </p:nvSpPr>
        <p:spPr>
          <a:xfrm>
            <a:off x="6381483" y="6437254"/>
            <a:ext cx="2295000" cy="365100"/>
          </a:xfrm>
          <a:prstGeom prst="rect">
            <a:avLst/>
          </a:prstGeom>
          <a:noFill/>
          <a:ln>
            <a:noFill/>
          </a:ln>
        </p:spPr>
        <p:txBody>
          <a:bodyPr wrap="square" lIns="0" tIns="0" rIns="0" bIns="0" anchor="t" anchorCtr="0">
            <a:noAutofit/>
          </a:bodyPr>
          <a:lstStyle/>
          <a:p>
            <a:pPr marL="0" marR="0" lvl="0" indent="0" algn="r" rtl="0">
              <a:lnSpc>
                <a:spcPct val="100000"/>
              </a:lnSpc>
              <a:spcBef>
                <a:spcPts val="0"/>
              </a:spcBef>
              <a:spcAft>
                <a:spcPts val="0"/>
              </a:spcAft>
              <a:buClr>
                <a:srgbClr val="FF0000"/>
              </a:buClr>
              <a:buSzPts val="250"/>
              <a:buFont typeface="Garamond"/>
              <a:buNone/>
            </a:pPr>
            <a:endParaRPr dirty="0"/>
          </a:p>
        </p:txBody>
      </p:sp>
      <p:sp>
        <p:nvSpPr>
          <p:cNvPr id="94" name="Shape 94"/>
          <p:cNvSpPr txBox="1"/>
          <p:nvPr/>
        </p:nvSpPr>
        <p:spPr>
          <a:xfrm>
            <a:off x="0" y="6543978"/>
            <a:ext cx="2133600" cy="3651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
              <a:buFont typeface="Garamond"/>
              <a:buNone/>
            </a:pPr>
            <a:r>
              <a:rPr lang="en-US" sz="1200" dirty="0" smtClean="0">
                <a:latin typeface="Garamond"/>
                <a:ea typeface="Garamond"/>
                <a:cs typeface="Garamond"/>
                <a:sym typeface="Garamond"/>
              </a:rPr>
              <a:t>11</a:t>
            </a:r>
            <a:endParaRPr sz="1200" b="0" i="0" u="none" strike="noStrike" cap="none" dirty="0">
              <a:solidFill>
                <a:srgbClr val="000000"/>
              </a:solidFill>
              <a:latin typeface="Garamond"/>
              <a:ea typeface="Garamond"/>
              <a:cs typeface="Garamond"/>
              <a:sym typeface="Garamond"/>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5129" y="6277472"/>
            <a:ext cx="3393737" cy="524882"/>
          </a:xfrm>
          <a:prstGeom prst="rect">
            <a:avLst/>
          </a:prstGeom>
        </p:spPr>
      </p:pic>
      <p:sp>
        <p:nvSpPr>
          <p:cNvPr id="11" name="TextBox 10"/>
          <p:cNvSpPr txBox="1"/>
          <p:nvPr/>
        </p:nvSpPr>
        <p:spPr>
          <a:xfrm>
            <a:off x="438599" y="756742"/>
            <a:ext cx="8382000" cy="4154984"/>
          </a:xfrm>
          <a:prstGeom prst="rect">
            <a:avLst/>
          </a:prstGeom>
          <a:noFill/>
        </p:spPr>
        <p:txBody>
          <a:bodyPr wrap="square" rtlCol="0">
            <a:spAutoFit/>
          </a:bodyPr>
          <a:lstStyle/>
          <a:p>
            <a:endParaRPr lang="en-US" sz="2400" u="sng" dirty="0" smtClean="0"/>
          </a:p>
          <a:p>
            <a:r>
              <a:rPr lang="en-US" sz="2400" dirty="0"/>
              <a:t>A breach is any impermissible acquisition, access, use, or disclosure of unsecured protected health information which compromises the security or privacy of such information</a:t>
            </a:r>
            <a:r>
              <a:rPr lang="en-US" sz="2400" dirty="0" smtClean="0"/>
              <a:t>.</a:t>
            </a:r>
          </a:p>
          <a:p>
            <a:endParaRPr lang="en-US" sz="2400" dirty="0"/>
          </a:p>
          <a:p>
            <a:r>
              <a:rPr lang="en-US" sz="2400" dirty="0"/>
              <a:t>HITECH provisions requires the following notifications when breaches (as defined in </a:t>
            </a:r>
            <a:r>
              <a:rPr lang="en-US" sz="2400" dirty="0" smtClean="0"/>
              <a:t>PHI.006) </a:t>
            </a:r>
            <a:r>
              <a:rPr lang="en-US" sz="2400" dirty="0"/>
              <a:t>occur:</a:t>
            </a:r>
          </a:p>
          <a:p>
            <a:pPr marL="342900" indent="-342900">
              <a:buFont typeface="Arial" panose="020B0604020202020204" pitchFamily="34" charset="0"/>
              <a:buChar char="•"/>
            </a:pPr>
            <a:r>
              <a:rPr lang="en-US" sz="2200" dirty="0" smtClean="0"/>
              <a:t>To </a:t>
            </a:r>
            <a:r>
              <a:rPr lang="en-US" sz="2200" dirty="0"/>
              <a:t>the patient</a:t>
            </a:r>
          </a:p>
          <a:p>
            <a:pPr marL="342900" indent="-342900">
              <a:buFont typeface="Arial" panose="020B0604020202020204" pitchFamily="34" charset="0"/>
              <a:buChar char="•"/>
            </a:pPr>
            <a:r>
              <a:rPr lang="en-US" sz="2200" dirty="0" smtClean="0"/>
              <a:t>To </a:t>
            </a:r>
            <a:r>
              <a:rPr lang="en-US" sz="2200" dirty="0"/>
              <a:t>the Department of Health and Human Services</a:t>
            </a:r>
          </a:p>
          <a:p>
            <a:pPr marL="342900" indent="-342900">
              <a:buFont typeface="Arial" panose="020B0604020202020204" pitchFamily="34" charset="0"/>
              <a:buChar char="•"/>
            </a:pPr>
            <a:r>
              <a:rPr lang="en-US" sz="2200" dirty="0" smtClean="0"/>
              <a:t>To </a:t>
            </a:r>
            <a:r>
              <a:rPr lang="en-US" sz="2200" dirty="0"/>
              <a:t>the media when the breach involves more </a:t>
            </a:r>
            <a:r>
              <a:rPr lang="en-US" sz="2200" dirty="0" smtClean="0"/>
              <a:t>than 500 </a:t>
            </a:r>
            <a:r>
              <a:rPr lang="en-US" sz="2200" dirty="0"/>
              <a:t>Individuals in the same state or jurisdiction</a:t>
            </a:r>
          </a:p>
        </p:txBody>
      </p:sp>
    </p:spTree>
    <p:extLst>
      <p:ext uri="{BB962C8B-B14F-4D97-AF65-F5344CB8AC3E}">
        <p14:creationId xmlns:p14="http://schemas.microsoft.com/office/powerpoint/2010/main" val="3217294570"/>
      </p:ext>
    </p:extLst>
  </p:cSld>
  <p:clrMapOvr>
    <a:masterClrMapping/>
  </p:clrMapOvr>
  <p:transition spd="med">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p:nvPr/>
        </p:nvSpPr>
        <p:spPr>
          <a:xfrm>
            <a:off x="352198" y="177793"/>
            <a:ext cx="8439600" cy="584700"/>
          </a:xfrm>
          <a:prstGeom prst="rect">
            <a:avLst/>
          </a:prstGeom>
          <a:noFill/>
          <a:ln>
            <a:noFill/>
          </a:ln>
        </p:spPr>
        <p:txBody>
          <a:bodyPr wrap="square" lIns="91425" tIns="45700" rIns="91425" bIns="45700" anchor="t" anchorCtr="0">
            <a:noAutofit/>
          </a:bodyPr>
          <a:lstStyle/>
          <a:p>
            <a:pPr lvl="0" algn="r">
              <a:buClr>
                <a:srgbClr val="000000"/>
              </a:buClr>
              <a:buSzPts val="1800"/>
            </a:pPr>
            <a:r>
              <a:rPr lang="en-US" sz="4400" b="1" dirty="0" smtClean="0">
                <a:solidFill>
                  <a:srgbClr val="951926"/>
                </a:solidFill>
                <a:latin typeface="Garamond"/>
                <a:ea typeface="Garamond"/>
                <a:cs typeface="Garamond"/>
                <a:sym typeface="Garamond"/>
              </a:rPr>
              <a:t>Civil Monetary Penalties for Non-Compliance*</a:t>
            </a:r>
            <a:endParaRPr lang="en-US" sz="4400" b="1" dirty="0">
              <a:solidFill>
                <a:srgbClr val="951926"/>
              </a:solidFill>
              <a:latin typeface="Garamond"/>
              <a:ea typeface="Garamond"/>
              <a:cs typeface="Garamond"/>
              <a:sym typeface="Garamond"/>
            </a:endParaRPr>
          </a:p>
        </p:txBody>
      </p:sp>
      <p:cxnSp>
        <p:nvCxnSpPr>
          <p:cNvPr id="91" name="Shape 91"/>
          <p:cNvCxnSpPr/>
          <p:nvPr/>
        </p:nvCxnSpPr>
        <p:spPr>
          <a:xfrm rot="10800000">
            <a:off x="380999" y="756743"/>
            <a:ext cx="8382000" cy="1500"/>
          </a:xfrm>
          <a:prstGeom prst="straightConnector1">
            <a:avLst/>
          </a:prstGeom>
          <a:noFill/>
          <a:ln w="9525" cap="flat" cmpd="sng">
            <a:solidFill>
              <a:srgbClr val="98002E"/>
            </a:solidFill>
            <a:prstDash val="solid"/>
            <a:round/>
            <a:headEnd type="none" w="med" len="med"/>
            <a:tailEnd type="none" w="med" len="med"/>
          </a:ln>
        </p:spPr>
      </p:cxnSp>
      <p:sp>
        <p:nvSpPr>
          <p:cNvPr id="93" name="Shape 93"/>
          <p:cNvSpPr txBox="1"/>
          <p:nvPr/>
        </p:nvSpPr>
        <p:spPr>
          <a:xfrm>
            <a:off x="6381483" y="6437254"/>
            <a:ext cx="2295000" cy="365100"/>
          </a:xfrm>
          <a:prstGeom prst="rect">
            <a:avLst/>
          </a:prstGeom>
          <a:noFill/>
          <a:ln>
            <a:noFill/>
          </a:ln>
        </p:spPr>
        <p:txBody>
          <a:bodyPr wrap="square" lIns="0" tIns="0" rIns="0" bIns="0" anchor="t" anchorCtr="0">
            <a:noAutofit/>
          </a:bodyPr>
          <a:lstStyle/>
          <a:p>
            <a:pPr marL="0" marR="0" lvl="0" indent="0" algn="r" rtl="0">
              <a:lnSpc>
                <a:spcPct val="100000"/>
              </a:lnSpc>
              <a:spcBef>
                <a:spcPts val="0"/>
              </a:spcBef>
              <a:spcAft>
                <a:spcPts val="0"/>
              </a:spcAft>
              <a:buClr>
                <a:srgbClr val="FF0000"/>
              </a:buClr>
              <a:buSzPts val="250"/>
              <a:buFont typeface="Garamond"/>
              <a:buNone/>
            </a:pPr>
            <a:endParaRPr dirty="0"/>
          </a:p>
        </p:txBody>
      </p:sp>
      <p:sp>
        <p:nvSpPr>
          <p:cNvPr id="94" name="Shape 94"/>
          <p:cNvSpPr txBox="1"/>
          <p:nvPr/>
        </p:nvSpPr>
        <p:spPr>
          <a:xfrm>
            <a:off x="0" y="6543978"/>
            <a:ext cx="2133600" cy="3651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
              <a:buFont typeface="Garamond"/>
              <a:buNone/>
            </a:pPr>
            <a:r>
              <a:rPr lang="en-US" sz="1200" dirty="0" smtClean="0">
                <a:latin typeface="Garamond"/>
                <a:ea typeface="Garamond"/>
                <a:cs typeface="Garamond"/>
                <a:sym typeface="Garamond"/>
              </a:rPr>
              <a:t>12</a:t>
            </a:r>
            <a:endParaRPr sz="1200" b="0" i="0" u="none" strike="noStrike" cap="none" dirty="0">
              <a:solidFill>
                <a:srgbClr val="000000"/>
              </a:solidFill>
              <a:latin typeface="Garamond"/>
              <a:ea typeface="Garamond"/>
              <a:cs typeface="Garamond"/>
              <a:sym typeface="Garamond"/>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5129" y="6277472"/>
            <a:ext cx="3393737" cy="524882"/>
          </a:xfrm>
          <a:prstGeom prst="rect">
            <a:avLst/>
          </a:prstGeom>
        </p:spPr>
      </p:pic>
      <p:pic>
        <p:nvPicPr>
          <p:cNvPr id="3" name="Picture 2"/>
          <p:cNvPicPr>
            <a:picLocks noChangeAspect="1"/>
          </p:cNvPicPr>
          <p:nvPr/>
        </p:nvPicPr>
        <p:blipFill>
          <a:blip r:embed="rId4"/>
          <a:stretch>
            <a:fillRect/>
          </a:stretch>
        </p:blipFill>
        <p:spPr>
          <a:xfrm>
            <a:off x="380999" y="2104222"/>
            <a:ext cx="8410799" cy="2943406"/>
          </a:xfrm>
          <a:prstGeom prst="rect">
            <a:avLst/>
          </a:prstGeom>
        </p:spPr>
      </p:pic>
      <p:sp>
        <p:nvSpPr>
          <p:cNvPr id="4" name="Rectangle 3"/>
          <p:cNvSpPr/>
          <p:nvPr/>
        </p:nvSpPr>
        <p:spPr>
          <a:xfrm>
            <a:off x="7167737" y="5047628"/>
            <a:ext cx="1508746" cy="307777"/>
          </a:xfrm>
          <a:prstGeom prst="rect">
            <a:avLst/>
          </a:prstGeom>
        </p:spPr>
        <p:txBody>
          <a:bodyPr wrap="none">
            <a:spAutoFit/>
          </a:bodyPr>
          <a:lstStyle/>
          <a:p>
            <a:pPr algn="r"/>
            <a:r>
              <a:rPr lang="en-US" dirty="0"/>
              <a:t>*As of 9/06/2016</a:t>
            </a:r>
            <a:endParaRPr lang="en-US" dirty="0"/>
          </a:p>
        </p:txBody>
      </p:sp>
    </p:spTree>
    <p:extLst>
      <p:ext uri="{BB962C8B-B14F-4D97-AF65-F5344CB8AC3E}">
        <p14:creationId xmlns:p14="http://schemas.microsoft.com/office/powerpoint/2010/main" val="2332321064"/>
      </p:ext>
    </p:extLst>
  </p:cSld>
  <p:clrMapOvr>
    <a:masterClrMapping/>
  </p:clrMapOvr>
  <p:transition spd="med">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p:nvPr/>
        </p:nvSpPr>
        <p:spPr>
          <a:xfrm>
            <a:off x="352198" y="177793"/>
            <a:ext cx="8439600" cy="584700"/>
          </a:xfrm>
          <a:prstGeom prst="rect">
            <a:avLst/>
          </a:prstGeom>
          <a:noFill/>
          <a:ln>
            <a:noFill/>
          </a:ln>
        </p:spPr>
        <p:txBody>
          <a:bodyPr wrap="square" lIns="91425" tIns="45700" rIns="91425" bIns="45700" anchor="t" anchorCtr="0">
            <a:noAutofit/>
          </a:bodyPr>
          <a:lstStyle/>
          <a:p>
            <a:pPr lvl="0" algn="r">
              <a:buClr>
                <a:srgbClr val="000000"/>
              </a:buClr>
              <a:buSzPts val="1800"/>
            </a:pPr>
            <a:r>
              <a:rPr lang="en-US" sz="4400" b="1" dirty="0" smtClean="0">
                <a:solidFill>
                  <a:srgbClr val="951926"/>
                </a:solidFill>
                <a:latin typeface="Garamond"/>
                <a:ea typeface="Garamond"/>
                <a:cs typeface="Garamond"/>
                <a:sym typeface="Garamond"/>
              </a:rPr>
              <a:t>Criminal Penalties for Non-Compliance</a:t>
            </a:r>
            <a:endParaRPr lang="en-US" sz="4400" b="1" dirty="0">
              <a:solidFill>
                <a:srgbClr val="951926"/>
              </a:solidFill>
              <a:latin typeface="Garamond"/>
              <a:ea typeface="Garamond"/>
              <a:cs typeface="Garamond"/>
              <a:sym typeface="Garamond"/>
            </a:endParaRPr>
          </a:p>
        </p:txBody>
      </p:sp>
      <p:cxnSp>
        <p:nvCxnSpPr>
          <p:cNvPr id="91" name="Shape 91"/>
          <p:cNvCxnSpPr/>
          <p:nvPr/>
        </p:nvCxnSpPr>
        <p:spPr>
          <a:xfrm rot="10800000">
            <a:off x="380999" y="756743"/>
            <a:ext cx="8382000" cy="1500"/>
          </a:xfrm>
          <a:prstGeom prst="straightConnector1">
            <a:avLst/>
          </a:prstGeom>
          <a:noFill/>
          <a:ln w="9525" cap="flat" cmpd="sng">
            <a:solidFill>
              <a:srgbClr val="98002E"/>
            </a:solidFill>
            <a:prstDash val="solid"/>
            <a:round/>
            <a:headEnd type="none" w="med" len="med"/>
            <a:tailEnd type="none" w="med" len="med"/>
          </a:ln>
        </p:spPr>
      </p:cxnSp>
      <p:sp>
        <p:nvSpPr>
          <p:cNvPr id="93" name="Shape 93"/>
          <p:cNvSpPr txBox="1"/>
          <p:nvPr/>
        </p:nvSpPr>
        <p:spPr>
          <a:xfrm>
            <a:off x="6381483" y="6437254"/>
            <a:ext cx="2295000" cy="365100"/>
          </a:xfrm>
          <a:prstGeom prst="rect">
            <a:avLst/>
          </a:prstGeom>
          <a:noFill/>
          <a:ln>
            <a:noFill/>
          </a:ln>
        </p:spPr>
        <p:txBody>
          <a:bodyPr wrap="square" lIns="0" tIns="0" rIns="0" bIns="0" anchor="t" anchorCtr="0">
            <a:noAutofit/>
          </a:bodyPr>
          <a:lstStyle/>
          <a:p>
            <a:pPr marL="0" marR="0" lvl="0" indent="0" algn="r" rtl="0">
              <a:lnSpc>
                <a:spcPct val="100000"/>
              </a:lnSpc>
              <a:spcBef>
                <a:spcPts val="0"/>
              </a:spcBef>
              <a:spcAft>
                <a:spcPts val="0"/>
              </a:spcAft>
              <a:buClr>
                <a:srgbClr val="FF0000"/>
              </a:buClr>
              <a:buSzPts val="250"/>
              <a:buFont typeface="Garamond"/>
              <a:buNone/>
            </a:pPr>
            <a:endParaRPr dirty="0"/>
          </a:p>
        </p:txBody>
      </p:sp>
      <p:sp>
        <p:nvSpPr>
          <p:cNvPr id="94" name="Shape 94"/>
          <p:cNvSpPr txBox="1"/>
          <p:nvPr/>
        </p:nvSpPr>
        <p:spPr>
          <a:xfrm>
            <a:off x="0" y="6543978"/>
            <a:ext cx="2133600" cy="3651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
              <a:buFont typeface="Garamond"/>
              <a:buNone/>
            </a:pPr>
            <a:r>
              <a:rPr lang="en-US" sz="1200" dirty="0" smtClean="0">
                <a:latin typeface="Garamond"/>
                <a:ea typeface="Garamond"/>
                <a:cs typeface="Garamond"/>
                <a:sym typeface="Garamond"/>
              </a:rPr>
              <a:t>13</a:t>
            </a:r>
            <a:endParaRPr sz="1200" b="0" i="0" u="none" strike="noStrike" cap="none" dirty="0">
              <a:solidFill>
                <a:srgbClr val="000000"/>
              </a:solidFill>
              <a:latin typeface="Garamond"/>
              <a:ea typeface="Garamond"/>
              <a:cs typeface="Garamond"/>
              <a:sym typeface="Garamond"/>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5129" y="6277472"/>
            <a:ext cx="3393737" cy="524882"/>
          </a:xfrm>
          <a:prstGeom prst="rect">
            <a:avLst/>
          </a:prstGeom>
        </p:spPr>
      </p:pic>
      <p:sp>
        <p:nvSpPr>
          <p:cNvPr id="2" name="TextBox 1"/>
          <p:cNvSpPr txBox="1"/>
          <p:nvPr/>
        </p:nvSpPr>
        <p:spPr>
          <a:xfrm>
            <a:off x="380999" y="1371216"/>
            <a:ext cx="8410799" cy="5355312"/>
          </a:xfrm>
          <a:prstGeom prst="rect">
            <a:avLst/>
          </a:prstGeom>
          <a:noFill/>
        </p:spPr>
        <p:txBody>
          <a:bodyPr wrap="square" rtlCol="0">
            <a:spAutoFit/>
          </a:bodyPr>
          <a:lstStyle/>
          <a:p>
            <a:pPr marL="285750" indent="-285750">
              <a:buFont typeface="Arial" panose="020B0604020202020204" pitchFamily="34" charset="0"/>
              <a:buChar char="•"/>
            </a:pPr>
            <a:r>
              <a:rPr lang="en-US" sz="2200" dirty="0"/>
              <a:t>For health plans, providers, employees, clearinghouses and business associates that knowingly and improperly disclose information or obtain information under false pretenses can be assess penalties. These penalties can also apply to any “person”.</a:t>
            </a:r>
          </a:p>
          <a:p>
            <a:endParaRPr lang="en-US" sz="1100" dirty="0"/>
          </a:p>
          <a:p>
            <a:pPr lvl="2"/>
            <a:r>
              <a:rPr lang="en-US" dirty="0" smtClean="0"/>
              <a:t>	</a:t>
            </a:r>
            <a:r>
              <a:rPr lang="en-US" sz="2000" dirty="0" smtClean="0"/>
              <a:t>up </a:t>
            </a:r>
            <a:r>
              <a:rPr lang="en-US" sz="2000" dirty="0"/>
              <a:t>to </a:t>
            </a:r>
            <a:r>
              <a:rPr lang="en-US" sz="2000" dirty="0">
                <a:solidFill>
                  <a:srgbClr val="951926"/>
                </a:solidFill>
              </a:rPr>
              <a:t>$50,000 </a:t>
            </a:r>
            <a:r>
              <a:rPr lang="en-US" sz="2000" dirty="0"/>
              <a:t>and </a:t>
            </a:r>
            <a:r>
              <a:rPr lang="en-US" sz="2000" dirty="0">
                <a:solidFill>
                  <a:srgbClr val="951926"/>
                </a:solidFill>
              </a:rPr>
              <a:t>one year in prison </a:t>
            </a:r>
            <a:r>
              <a:rPr lang="en-US" sz="2000" dirty="0"/>
              <a:t>for obtaining or disclosing </a:t>
            </a:r>
            <a:endParaRPr lang="en-US" sz="2000" dirty="0" smtClean="0"/>
          </a:p>
          <a:p>
            <a:pPr lvl="2"/>
            <a:r>
              <a:rPr lang="en-US" sz="2000" dirty="0"/>
              <a:t>	</a:t>
            </a:r>
            <a:r>
              <a:rPr lang="en-US" sz="2000" dirty="0" smtClean="0"/>
              <a:t>protected </a:t>
            </a:r>
            <a:r>
              <a:rPr lang="en-US" sz="2000" dirty="0"/>
              <a:t>health information </a:t>
            </a:r>
            <a:r>
              <a:rPr lang="en-US" sz="2000" dirty="0" smtClean="0"/>
              <a:t>(</a:t>
            </a:r>
            <a:r>
              <a:rPr lang="en-US" sz="2000" dirty="0"/>
              <a:t>PHI)</a:t>
            </a:r>
          </a:p>
          <a:p>
            <a:r>
              <a:rPr lang="en-US" sz="2000" dirty="0" smtClean="0"/>
              <a:t>	up </a:t>
            </a:r>
            <a:r>
              <a:rPr lang="en-US" sz="2000" dirty="0"/>
              <a:t>to </a:t>
            </a:r>
            <a:r>
              <a:rPr lang="en-US" sz="2000" dirty="0">
                <a:solidFill>
                  <a:srgbClr val="951926"/>
                </a:solidFill>
              </a:rPr>
              <a:t>$100,000 </a:t>
            </a:r>
            <a:r>
              <a:rPr lang="en-US" sz="2000" dirty="0"/>
              <a:t>and up to </a:t>
            </a:r>
            <a:r>
              <a:rPr lang="en-US" sz="2000" dirty="0">
                <a:solidFill>
                  <a:srgbClr val="951926"/>
                </a:solidFill>
              </a:rPr>
              <a:t>five years in prison </a:t>
            </a:r>
            <a:r>
              <a:rPr lang="en-US" sz="2000" dirty="0"/>
              <a:t>for obtaining </a:t>
            </a:r>
            <a:endParaRPr lang="en-US" sz="2000" dirty="0" smtClean="0"/>
          </a:p>
          <a:p>
            <a:r>
              <a:rPr lang="en-US" sz="2000" dirty="0"/>
              <a:t>	</a:t>
            </a:r>
            <a:r>
              <a:rPr lang="en-US" sz="2000" dirty="0" smtClean="0"/>
              <a:t>protected </a:t>
            </a:r>
            <a:r>
              <a:rPr lang="en-US" sz="2000" dirty="0"/>
              <a:t>health information under </a:t>
            </a:r>
            <a:r>
              <a:rPr lang="en-US" sz="2000" dirty="0" smtClean="0"/>
              <a:t>"</a:t>
            </a:r>
            <a:r>
              <a:rPr lang="en-US" sz="2000" dirty="0"/>
              <a:t>false pretenses"</a:t>
            </a:r>
          </a:p>
          <a:p>
            <a:r>
              <a:rPr lang="en-US" sz="2000" dirty="0" smtClean="0"/>
              <a:t>	up </a:t>
            </a:r>
            <a:r>
              <a:rPr lang="en-US" sz="2000" dirty="0"/>
              <a:t>to </a:t>
            </a:r>
            <a:r>
              <a:rPr lang="en-US" sz="2000" dirty="0">
                <a:solidFill>
                  <a:srgbClr val="951926"/>
                </a:solidFill>
              </a:rPr>
              <a:t>$250,000 </a:t>
            </a:r>
            <a:r>
              <a:rPr lang="en-US" sz="2000" dirty="0"/>
              <a:t>and up to </a:t>
            </a:r>
            <a:r>
              <a:rPr lang="en-US" sz="2000" dirty="0">
                <a:solidFill>
                  <a:srgbClr val="951926"/>
                </a:solidFill>
              </a:rPr>
              <a:t>10 years in prison </a:t>
            </a:r>
            <a:r>
              <a:rPr lang="en-US" sz="2000" dirty="0"/>
              <a:t>for obtaining or </a:t>
            </a:r>
            <a:endParaRPr lang="en-US" sz="2000" dirty="0" smtClean="0"/>
          </a:p>
          <a:p>
            <a:r>
              <a:rPr lang="en-US" sz="2000" dirty="0"/>
              <a:t>	</a:t>
            </a:r>
            <a:r>
              <a:rPr lang="en-US" sz="2000" dirty="0" smtClean="0"/>
              <a:t>disclosing </a:t>
            </a:r>
            <a:r>
              <a:rPr lang="en-US" sz="2000" dirty="0"/>
              <a:t>protected health </a:t>
            </a:r>
            <a:r>
              <a:rPr lang="en-US" sz="2000" dirty="0" smtClean="0"/>
              <a:t>information </a:t>
            </a:r>
            <a:r>
              <a:rPr lang="en-US" sz="2000" dirty="0"/>
              <a:t>with the intent to sell, </a:t>
            </a:r>
            <a:endParaRPr lang="en-US" sz="2000" dirty="0" smtClean="0"/>
          </a:p>
          <a:p>
            <a:r>
              <a:rPr lang="en-US" sz="2000" dirty="0"/>
              <a:t>	</a:t>
            </a:r>
            <a:r>
              <a:rPr lang="en-US" sz="2000" dirty="0" smtClean="0"/>
              <a:t>transfer </a:t>
            </a:r>
            <a:r>
              <a:rPr lang="en-US" sz="2000" dirty="0"/>
              <a:t>or use it for commercial advantage, personal gain </a:t>
            </a:r>
            <a:r>
              <a:rPr lang="en-US" sz="2000" dirty="0" smtClean="0"/>
              <a:t>or </a:t>
            </a:r>
          </a:p>
          <a:p>
            <a:r>
              <a:rPr lang="en-US" sz="2000" dirty="0"/>
              <a:t>	</a:t>
            </a:r>
            <a:r>
              <a:rPr lang="en-US" sz="2000" dirty="0" smtClean="0"/>
              <a:t>malicious </a:t>
            </a:r>
            <a:r>
              <a:rPr lang="en-US" sz="2000" dirty="0"/>
              <a:t>harm</a:t>
            </a:r>
          </a:p>
          <a:p>
            <a:endParaRPr lang="en-US" sz="1100" dirty="0"/>
          </a:p>
          <a:p>
            <a:pPr marL="285750" indent="-285750">
              <a:buFont typeface="Arial" panose="020B0604020202020204" pitchFamily="34" charset="0"/>
              <a:buChar char="•"/>
            </a:pPr>
            <a:r>
              <a:rPr lang="en-US" sz="2200" dirty="0"/>
              <a:t>Penalties are higher for actions designed to generate monetary gain.</a:t>
            </a:r>
          </a:p>
        </p:txBody>
      </p:sp>
    </p:spTree>
    <p:extLst>
      <p:ext uri="{BB962C8B-B14F-4D97-AF65-F5344CB8AC3E}">
        <p14:creationId xmlns:p14="http://schemas.microsoft.com/office/powerpoint/2010/main" val="1362944178"/>
      </p:ext>
    </p:extLst>
  </p:cSld>
  <p:clrMapOvr>
    <a:masterClrMapping/>
  </p:clrMapOvr>
  <p:transition spd="med">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p:nvPr/>
        </p:nvSpPr>
        <p:spPr>
          <a:xfrm>
            <a:off x="352198" y="177793"/>
            <a:ext cx="8439600" cy="584700"/>
          </a:xfrm>
          <a:prstGeom prst="rect">
            <a:avLst/>
          </a:prstGeom>
          <a:noFill/>
          <a:ln>
            <a:noFill/>
          </a:ln>
        </p:spPr>
        <p:txBody>
          <a:bodyPr wrap="square" lIns="91425" tIns="45700" rIns="91425" bIns="45700" anchor="t" anchorCtr="0">
            <a:noAutofit/>
          </a:bodyPr>
          <a:lstStyle/>
          <a:p>
            <a:pPr lvl="0" algn="r">
              <a:buClr>
                <a:srgbClr val="000000"/>
              </a:buClr>
              <a:buSzPts val="1800"/>
            </a:pPr>
            <a:r>
              <a:rPr lang="en-US" sz="4400" b="1" dirty="0" smtClean="0">
                <a:solidFill>
                  <a:srgbClr val="951926"/>
                </a:solidFill>
                <a:latin typeface="Garamond"/>
                <a:ea typeface="Garamond"/>
                <a:cs typeface="Garamond"/>
                <a:sym typeface="Garamond"/>
              </a:rPr>
              <a:t>Notice of Privacy Practices </a:t>
            </a:r>
            <a:r>
              <a:rPr lang="en-US" sz="4000" b="1" dirty="0" smtClean="0">
                <a:solidFill>
                  <a:srgbClr val="951926"/>
                </a:solidFill>
                <a:latin typeface="Garamond"/>
                <a:ea typeface="Garamond"/>
                <a:cs typeface="Garamond"/>
                <a:sym typeface="Garamond"/>
              </a:rPr>
              <a:t>(NOPP)</a:t>
            </a:r>
            <a:endParaRPr lang="en-US" sz="4000" b="1" dirty="0">
              <a:solidFill>
                <a:srgbClr val="951926"/>
              </a:solidFill>
              <a:latin typeface="Garamond"/>
              <a:ea typeface="Garamond"/>
              <a:cs typeface="Garamond"/>
              <a:sym typeface="Garamond"/>
            </a:endParaRPr>
          </a:p>
        </p:txBody>
      </p:sp>
      <p:cxnSp>
        <p:nvCxnSpPr>
          <p:cNvPr id="91" name="Shape 91"/>
          <p:cNvCxnSpPr/>
          <p:nvPr/>
        </p:nvCxnSpPr>
        <p:spPr>
          <a:xfrm rot="10800000">
            <a:off x="380999" y="756743"/>
            <a:ext cx="8382000" cy="1500"/>
          </a:xfrm>
          <a:prstGeom prst="straightConnector1">
            <a:avLst/>
          </a:prstGeom>
          <a:noFill/>
          <a:ln w="9525" cap="flat" cmpd="sng">
            <a:solidFill>
              <a:srgbClr val="98002E"/>
            </a:solidFill>
            <a:prstDash val="solid"/>
            <a:round/>
            <a:headEnd type="none" w="med" len="med"/>
            <a:tailEnd type="none" w="med" len="med"/>
          </a:ln>
        </p:spPr>
      </p:cxnSp>
      <p:sp>
        <p:nvSpPr>
          <p:cNvPr id="93" name="Shape 93"/>
          <p:cNvSpPr txBox="1"/>
          <p:nvPr/>
        </p:nvSpPr>
        <p:spPr>
          <a:xfrm>
            <a:off x="6381483" y="6437254"/>
            <a:ext cx="2295000" cy="365100"/>
          </a:xfrm>
          <a:prstGeom prst="rect">
            <a:avLst/>
          </a:prstGeom>
          <a:noFill/>
          <a:ln>
            <a:noFill/>
          </a:ln>
        </p:spPr>
        <p:txBody>
          <a:bodyPr wrap="square" lIns="0" tIns="0" rIns="0" bIns="0" anchor="t" anchorCtr="0">
            <a:noAutofit/>
          </a:bodyPr>
          <a:lstStyle/>
          <a:p>
            <a:pPr marL="0" marR="0" lvl="0" indent="0" algn="r" rtl="0">
              <a:lnSpc>
                <a:spcPct val="100000"/>
              </a:lnSpc>
              <a:spcBef>
                <a:spcPts val="0"/>
              </a:spcBef>
              <a:spcAft>
                <a:spcPts val="0"/>
              </a:spcAft>
              <a:buClr>
                <a:srgbClr val="FF0000"/>
              </a:buClr>
              <a:buSzPts val="250"/>
              <a:buFont typeface="Garamond"/>
              <a:buNone/>
            </a:pPr>
            <a:endParaRPr dirty="0"/>
          </a:p>
        </p:txBody>
      </p:sp>
      <p:sp>
        <p:nvSpPr>
          <p:cNvPr id="94" name="Shape 94"/>
          <p:cNvSpPr txBox="1"/>
          <p:nvPr/>
        </p:nvSpPr>
        <p:spPr>
          <a:xfrm>
            <a:off x="0" y="6543978"/>
            <a:ext cx="2133600" cy="3651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
              <a:buFont typeface="Garamond"/>
              <a:buNone/>
            </a:pPr>
            <a:r>
              <a:rPr lang="en-US" sz="1200" dirty="0" smtClean="0">
                <a:latin typeface="Garamond"/>
                <a:ea typeface="Garamond"/>
                <a:cs typeface="Garamond"/>
                <a:sym typeface="Garamond"/>
              </a:rPr>
              <a:t>14</a:t>
            </a:r>
            <a:endParaRPr sz="1200" b="0" i="0" u="none" strike="noStrike" cap="none" dirty="0">
              <a:solidFill>
                <a:srgbClr val="000000"/>
              </a:solidFill>
              <a:latin typeface="Garamond"/>
              <a:ea typeface="Garamond"/>
              <a:cs typeface="Garamond"/>
              <a:sym typeface="Garamond"/>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5129" y="6277472"/>
            <a:ext cx="3393737" cy="524882"/>
          </a:xfrm>
          <a:prstGeom prst="rect">
            <a:avLst/>
          </a:prstGeom>
        </p:spPr>
      </p:pic>
      <p:sp>
        <p:nvSpPr>
          <p:cNvPr id="11" name="TextBox 10"/>
          <p:cNvSpPr txBox="1"/>
          <p:nvPr/>
        </p:nvSpPr>
        <p:spPr>
          <a:xfrm>
            <a:off x="380999" y="756742"/>
            <a:ext cx="6537594" cy="4524315"/>
          </a:xfrm>
          <a:prstGeom prst="rect">
            <a:avLst/>
          </a:prstGeom>
          <a:noFill/>
        </p:spPr>
        <p:txBody>
          <a:bodyPr wrap="square" rtlCol="0">
            <a:spAutoFit/>
          </a:bodyPr>
          <a:lstStyle/>
          <a:p>
            <a:endParaRPr lang="en-US" sz="2400" u="sng" dirty="0" smtClean="0"/>
          </a:p>
          <a:p>
            <a:pPr marL="342900" indent="-342900">
              <a:buFont typeface="Arial" panose="020B0604020202020204" pitchFamily="34" charset="0"/>
              <a:buChar char="•"/>
            </a:pPr>
            <a:r>
              <a:rPr lang="en-US" sz="2400" dirty="0" smtClean="0"/>
              <a:t>Patient </a:t>
            </a:r>
            <a:r>
              <a:rPr lang="en-US" sz="2400" dirty="0"/>
              <a:t>will receive NOPP upon each registration</a:t>
            </a:r>
          </a:p>
          <a:p>
            <a:pPr marL="342900" indent="-342900">
              <a:buFont typeface="Arial" panose="020B0604020202020204" pitchFamily="34" charset="0"/>
              <a:buChar char="•"/>
            </a:pPr>
            <a:r>
              <a:rPr lang="en-US" sz="2400" dirty="0" smtClean="0"/>
              <a:t>NOPP </a:t>
            </a:r>
            <a:r>
              <a:rPr lang="en-US" sz="2400" dirty="0"/>
              <a:t>outlines patient rights:</a:t>
            </a:r>
          </a:p>
          <a:p>
            <a:pPr lvl="1"/>
            <a:r>
              <a:rPr lang="en-US" sz="2400" dirty="0" smtClean="0"/>
              <a:t>	Breach </a:t>
            </a:r>
            <a:r>
              <a:rPr lang="en-US" sz="2400" dirty="0"/>
              <a:t>Notification</a:t>
            </a:r>
          </a:p>
          <a:p>
            <a:pPr lvl="1"/>
            <a:r>
              <a:rPr lang="en-US" sz="2400" dirty="0" smtClean="0"/>
              <a:t>	Right </a:t>
            </a:r>
            <a:r>
              <a:rPr lang="en-US" sz="2400" dirty="0"/>
              <a:t>to Access</a:t>
            </a:r>
          </a:p>
          <a:p>
            <a:pPr lvl="1"/>
            <a:r>
              <a:rPr lang="en-US" sz="2400" dirty="0" smtClean="0"/>
              <a:t>	Right </a:t>
            </a:r>
            <a:r>
              <a:rPr lang="en-US" sz="2400" dirty="0"/>
              <a:t>to Amend</a:t>
            </a:r>
          </a:p>
          <a:p>
            <a:pPr lvl="1"/>
            <a:r>
              <a:rPr lang="en-US" sz="2400" dirty="0" smtClean="0"/>
              <a:t>	Fundraising </a:t>
            </a:r>
            <a:r>
              <a:rPr lang="en-US" sz="2400" dirty="0"/>
              <a:t>and the Right to </a:t>
            </a:r>
            <a:endParaRPr lang="en-US" sz="2400" dirty="0" smtClean="0"/>
          </a:p>
          <a:p>
            <a:pPr lvl="1"/>
            <a:r>
              <a:rPr lang="en-US" sz="2400" dirty="0"/>
              <a:t>	</a:t>
            </a:r>
            <a:r>
              <a:rPr lang="en-US" sz="2400" dirty="0" smtClean="0"/>
              <a:t>	Opt </a:t>
            </a:r>
            <a:r>
              <a:rPr lang="en-US" sz="2400" dirty="0"/>
              <a:t>Out</a:t>
            </a:r>
          </a:p>
          <a:p>
            <a:pPr lvl="1"/>
            <a:r>
              <a:rPr lang="en-US" sz="2400" dirty="0" smtClean="0"/>
              <a:t>	Confidential </a:t>
            </a:r>
            <a:r>
              <a:rPr lang="en-US" sz="2400" dirty="0"/>
              <a:t>Communication</a:t>
            </a:r>
          </a:p>
          <a:p>
            <a:pPr lvl="1"/>
            <a:r>
              <a:rPr lang="en-US" sz="2400" dirty="0" smtClean="0"/>
              <a:t>	Right </a:t>
            </a:r>
            <a:r>
              <a:rPr lang="en-US" sz="2400" dirty="0"/>
              <a:t>to Privacy Restriction</a:t>
            </a:r>
          </a:p>
          <a:p>
            <a:pPr lvl="1"/>
            <a:r>
              <a:rPr lang="en-US" sz="2400" dirty="0" smtClean="0"/>
              <a:t>	Right </a:t>
            </a:r>
            <a:r>
              <a:rPr lang="en-US" sz="2400" dirty="0"/>
              <a:t>to Opt out of Directory</a:t>
            </a:r>
            <a:endParaRPr lang="en-US" sz="2200" dirty="0"/>
          </a:p>
        </p:txBody>
      </p:sp>
      <p:pic>
        <p:nvPicPr>
          <p:cNvPr id="2" name="Picture 1"/>
          <p:cNvPicPr>
            <a:picLocks noChangeAspect="1"/>
          </p:cNvPicPr>
          <p:nvPr/>
        </p:nvPicPr>
        <p:blipFill>
          <a:blip r:embed="rId4"/>
          <a:stretch>
            <a:fillRect/>
          </a:stretch>
        </p:blipFill>
        <p:spPr>
          <a:xfrm>
            <a:off x="5542959" y="1914441"/>
            <a:ext cx="3220040" cy="4105347"/>
          </a:xfrm>
          <a:prstGeom prst="rect">
            <a:avLst/>
          </a:prstGeom>
        </p:spPr>
      </p:pic>
    </p:spTree>
    <p:extLst>
      <p:ext uri="{BB962C8B-B14F-4D97-AF65-F5344CB8AC3E}">
        <p14:creationId xmlns:p14="http://schemas.microsoft.com/office/powerpoint/2010/main" val="3411338237"/>
      </p:ext>
    </p:extLst>
  </p:cSld>
  <p:clrMapOvr>
    <a:masterClrMapping/>
  </p:clrMapOvr>
  <p:transition spd="med">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p:nvPr/>
        </p:nvSpPr>
        <p:spPr>
          <a:xfrm>
            <a:off x="352198" y="177793"/>
            <a:ext cx="8439600" cy="584700"/>
          </a:xfrm>
          <a:prstGeom prst="rect">
            <a:avLst/>
          </a:prstGeom>
          <a:noFill/>
          <a:ln>
            <a:noFill/>
          </a:ln>
        </p:spPr>
        <p:txBody>
          <a:bodyPr wrap="square" lIns="91425" tIns="45700" rIns="91425" bIns="45700" anchor="t" anchorCtr="0">
            <a:noAutofit/>
          </a:bodyPr>
          <a:lstStyle/>
          <a:p>
            <a:pPr lvl="0" algn="r">
              <a:buClr>
                <a:srgbClr val="000000"/>
              </a:buClr>
              <a:buSzPts val="1800"/>
            </a:pPr>
            <a:r>
              <a:rPr lang="en-US" sz="4400" b="1" dirty="0" smtClean="0">
                <a:solidFill>
                  <a:srgbClr val="951926"/>
                </a:solidFill>
                <a:latin typeface="Garamond"/>
                <a:ea typeface="Garamond"/>
                <a:cs typeface="Garamond"/>
                <a:sym typeface="Garamond"/>
              </a:rPr>
              <a:t>Confidential Communications</a:t>
            </a:r>
            <a:endParaRPr lang="en-US" sz="4000" b="1" dirty="0">
              <a:solidFill>
                <a:srgbClr val="951926"/>
              </a:solidFill>
              <a:latin typeface="Garamond"/>
              <a:ea typeface="Garamond"/>
              <a:cs typeface="Garamond"/>
              <a:sym typeface="Garamond"/>
            </a:endParaRPr>
          </a:p>
        </p:txBody>
      </p:sp>
      <p:cxnSp>
        <p:nvCxnSpPr>
          <p:cNvPr id="91" name="Shape 91"/>
          <p:cNvCxnSpPr/>
          <p:nvPr/>
        </p:nvCxnSpPr>
        <p:spPr>
          <a:xfrm rot="10800000">
            <a:off x="380999" y="756743"/>
            <a:ext cx="8382000" cy="1500"/>
          </a:xfrm>
          <a:prstGeom prst="straightConnector1">
            <a:avLst/>
          </a:prstGeom>
          <a:noFill/>
          <a:ln w="9525" cap="flat" cmpd="sng">
            <a:solidFill>
              <a:srgbClr val="98002E"/>
            </a:solidFill>
            <a:prstDash val="solid"/>
            <a:round/>
            <a:headEnd type="none" w="med" len="med"/>
            <a:tailEnd type="none" w="med" len="med"/>
          </a:ln>
        </p:spPr>
      </p:cxnSp>
      <p:sp>
        <p:nvSpPr>
          <p:cNvPr id="93" name="Shape 93"/>
          <p:cNvSpPr txBox="1"/>
          <p:nvPr/>
        </p:nvSpPr>
        <p:spPr>
          <a:xfrm>
            <a:off x="6381483" y="6437254"/>
            <a:ext cx="2295000" cy="365100"/>
          </a:xfrm>
          <a:prstGeom prst="rect">
            <a:avLst/>
          </a:prstGeom>
          <a:noFill/>
          <a:ln>
            <a:noFill/>
          </a:ln>
        </p:spPr>
        <p:txBody>
          <a:bodyPr wrap="square" lIns="0" tIns="0" rIns="0" bIns="0" anchor="t" anchorCtr="0">
            <a:noAutofit/>
          </a:bodyPr>
          <a:lstStyle/>
          <a:p>
            <a:pPr marL="0" marR="0" lvl="0" indent="0" algn="r" rtl="0">
              <a:lnSpc>
                <a:spcPct val="100000"/>
              </a:lnSpc>
              <a:spcBef>
                <a:spcPts val="0"/>
              </a:spcBef>
              <a:spcAft>
                <a:spcPts val="0"/>
              </a:spcAft>
              <a:buClr>
                <a:srgbClr val="FF0000"/>
              </a:buClr>
              <a:buSzPts val="250"/>
              <a:buFont typeface="Garamond"/>
              <a:buNone/>
            </a:pPr>
            <a:endParaRPr dirty="0"/>
          </a:p>
        </p:txBody>
      </p:sp>
      <p:sp>
        <p:nvSpPr>
          <p:cNvPr id="94" name="Shape 94"/>
          <p:cNvSpPr txBox="1"/>
          <p:nvPr/>
        </p:nvSpPr>
        <p:spPr>
          <a:xfrm>
            <a:off x="0" y="6543978"/>
            <a:ext cx="2133600" cy="3651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
              <a:buFont typeface="Garamond"/>
              <a:buNone/>
            </a:pPr>
            <a:r>
              <a:rPr lang="en-US" sz="1200" dirty="0" smtClean="0">
                <a:latin typeface="Garamond"/>
                <a:ea typeface="Garamond"/>
                <a:cs typeface="Garamond"/>
                <a:sym typeface="Garamond"/>
              </a:rPr>
              <a:t>15</a:t>
            </a:r>
            <a:endParaRPr sz="1200" b="0" i="0" u="none" strike="noStrike" cap="none" dirty="0">
              <a:solidFill>
                <a:srgbClr val="000000"/>
              </a:solidFill>
              <a:latin typeface="Garamond"/>
              <a:ea typeface="Garamond"/>
              <a:cs typeface="Garamond"/>
              <a:sym typeface="Garamond"/>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5129" y="6277472"/>
            <a:ext cx="3393737" cy="524882"/>
          </a:xfrm>
          <a:prstGeom prst="rect">
            <a:avLst/>
          </a:prstGeom>
        </p:spPr>
      </p:pic>
      <p:sp>
        <p:nvSpPr>
          <p:cNvPr id="11" name="TextBox 10"/>
          <p:cNvSpPr txBox="1"/>
          <p:nvPr/>
        </p:nvSpPr>
        <p:spPr>
          <a:xfrm>
            <a:off x="380999" y="756742"/>
            <a:ext cx="8410800" cy="2308324"/>
          </a:xfrm>
          <a:prstGeom prst="rect">
            <a:avLst/>
          </a:prstGeom>
          <a:noFill/>
        </p:spPr>
        <p:txBody>
          <a:bodyPr wrap="square" rtlCol="0">
            <a:spAutoFit/>
          </a:bodyPr>
          <a:lstStyle/>
          <a:p>
            <a:endParaRPr lang="en-US" sz="2400" u="sng" dirty="0"/>
          </a:p>
          <a:p>
            <a:pPr marL="342900" indent="-342900">
              <a:buFont typeface="Arial" panose="020B0604020202020204" pitchFamily="34" charset="0"/>
              <a:buChar char="•"/>
            </a:pPr>
            <a:r>
              <a:rPr lang="en-US" sz="2400" dirty="0" smtClean="0"/>
              <a:t>Patients </a:t>
            </a:r>
            <a:r>
              <a:rPr lang="en-US" sz="2400" dirty="0"/>
              <a:t>have the right to request for use of alternate address or alternate phone number for future </a:t>
            </a:r>
            <a:r>
              <a:rPr lang="en-US" sz="2400" dirty="0" smtClean="0"/>
              <a:t>contact</a:t>
            </a:r>
          </a:p>
          <a:p>
            <a:endParaRPr lang="en-US" sz="2400" dirty="0"/>
          </a:p>
          <a:p>
            <a:pPr marL="342900" indent="-342900">
              <a:buFont typeface="Arial" panose="020B0604020202020204" pitchFamily="34" charset="0"/>
              <a:buChar char="•"/>
            </a:pPr>
            <a:r>
              <a:rPr lang="en-US" sz="2400" dirty="0" smtClean="0"/>
              <a:t>If </a:t>
            </a:r>
            <a:r>
              <a:rPr lang="en-US" sz="2400" dirty="0"/>
              <a:t>there is a failure to respond by the patient, then we may revert to permanent address or phone number</a:t>
            </a:r>
            <a:endParaRPr lang="en-US" sz="2200" dirty="0"/>
          </a:p>
        </p:txBody>
      </p:sp>
    </p:spTree>
    <p:extLst>
      <p:ext uri="{BB962C8B-B14F-4D97-AF65-F5344CB8AC3E}">
        <p14:creationId xmlns:p14="http://schemas.microsoft.com/office/powerpoint/2010/main" val="834986776"/>
      </p:ext>
    </p:extLst>
  </p:cSld>
  <p:clrMapOvr>
    <a:masterClrMapping/>
  </p:clrMapOvr>
  <p:transition spd="med">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p:nvPr/>
        </p:nvSpPr>
        <p:spPr>
          <a:xfrm>
            <a:off x="352198" y="177793"/>
            <a:ext cx="8439600" cy="584700"/>
          </a:xfrm>
          <a:prstGeom prst="rect">
            <a:avLst/>
          </a:prstGeom>
          <a:noFill/>
          <a:ln>
            <a:noFill/>
          </a:ln>
        </p:spPr>
        <p:txBody>
          <a:bodyPr wrap="square" lIns="91425" tIns="45700" rIns="91425" bIns="45700" anchor="t" anchorCtr="0">
            <a:noAutofit/>
          </a:bodyPr>
          <a:lstStyle/>
          <a:p>
            <a:pPr lvl="0" algn="r">
              <a:buClr>
                <a:srgbClr val="000000"/>
              </a:buClr>
              <a:buSzPts val="1800"/>
            </a:pPr>
            <a:r>
              <a:rPr lang="en-US" sz="4400" b="1" dirty="0" smtClean="0">
                <a:solidFill>
                  <a:srgbClr val="951926"/>
                </a:solidFill>
                <a:latin typeface="Garamond"/>
                <a:ea typeface="Garamond"/>
                <a:cs typeface="Garamond"/>
                <a:sym typeface="Garamond"/>
              </a:rPr>
              <a:t>Right to Privacy Restrictions</a:t>
            </a:r>
            <a:endParaRPr lang="en-US" sz="4000" b="1" dirty="0">
              <a:solidFill>
                <a:srgbClr val="951926"/>
              </a:solidFill>
              <a:latin typeface="Garamond"/>
              <a:ea typeface="Garamond"/>
              <a:cs typeface="Garamond"/>
              <a:sym typeface="Garamond"/>
            </a:endParaRPr>
          </a:p>
        </p:txBody>
      </p:sp>
      <p:cxnSp>
        <p:nvCxnSpPr>
          <p:cNvPr id="91" name="Shape 91"/>
          <p:cNvCxnSpPr/>
          <p:nvPr/>
        </p:nvCxnSpPr>
        <p:spPr>
          <a:xfrm rot="10800000">
            <a:off x="380999" y="756743"/>
            <a:ext cx="8382000" cy="1500"/>
          </a:xfrm>
          <a:prstGeom prst="straightConnector1">
            <a:avLst/>
          </a:prstGeom>
          <a:noFill/>
          <a:ln w="9525" cap="flat" cmpd="sng">
            <a:solidFill>
              <a:srgbClr val="98002E"/>
            </a:solidFill>
            <a:prstDash val="solid"/>
            <a:round/>
            <a:headEnd type="none" w="med" len="med"/>
            <a:tailEnd type="none" w="med" len="med"/>
          </a:ln>
        </p:spPr>
      </p:cxnSp>
      <p:sp>
        <p:nvSpPr>
          <p:cNvPr id="93" name="Shape 93"/>
          <p:cNvSpPr txBox="1"/>
          <p:nvPr/>
        </p:nvSpPr>
        <p:spPr>
          <a:xfrm>
            <a:off x="6381483" y="6437254"/>
            <a:ext cx="2295000" cy="365100"/>
          </a:xfrm>
          <a:prstGeom prst="rect">
            <a:avLst/>
          </a:prstGeom>
          <a:noFill/>
          <a:ln>
            <a:noFill/>
          </a:ln>
        </p:spPr>
        <p:txBody>
          <a:bodyPr wrap="square" lIns="0" tIns="0" rIns="0" bIns="0" anchor="t" anchorCtr="0">
            <a:noAutofit/>
          </a:bodyPr>
          <a:lstStyle/>
          <a:p>
            <a:pPr marL="0" marR="0" lvl="0" indent="0" algn="r" rtl="0">
              <a:lnSpc>
                <a:spcPct val="100000"/>
              </a:lnSpc>
              <a:spcBef>
                <a:spcPts val="0"/>
              </a:spcBef>
              <a:spcAft>
                <a:spcPts val="0"/>
              </a:spcAft>
              <a:buClr>
                <a:srgbClr val="FF0000"/>
              </a:buClr>
              <a:buSzPts val="250"/>
              <a:buFont typeface="Garamond"/>
              <a:buNone/>
            </a:pPr>
            <a:endParaRPr dirty="0"/>
          </a:p>
        </p:txBody>
      </p:sp>
      <p:sp>
        <p:nvSpPr>
          <p:cNvPr id="94" name="Shape 94"/>
          <p:cNvSpPr txBox="1"/>
          <p:nvPr/>
        </p:nvSpPr>
        <p:spPr>
          <a:xfrm>
            <a:off x="0" y="6543978"/>
            <a:ext cx="2133600" cy="3651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
              <a:buFont typeface="Garamond"/>
              <a:buNone/>
            </a:pPr>
            <a:r>
              <a:rPr lang="en-US" sz="1200" dirty="0" smtClean="0">
                <a:latin typeface="Garamond"/>
                <a:ea typeface="Garamond"/>
                <a:cs typeface="Garamond"/>
                <a:sym typeface="Garamond"/>
              </a:rPr>
              <a:t>16</a:t>
            </a:r>
            <a:endParaRPr sz="1200" b="0" i="0" u="none" strike="noStrike" cap="none" dirty="0">
              <a:solidFill>
                <a:srgbClr val="000000"/>
              </a:solidFill>
              <a:latin typeface="Garamond"/>
              <a:ea typeface="Garamond"/>
              <a:cs typeface="Garamond"/>
              <a:sym typeface="Garamond"/>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5129" y="6277472"/>
            <a:ext cx="3393737" cy="524882"/>
          </a:xfrm>
          <a:prstGeom prst="rect">
            <a:avLst/>
          </a:prstGeom>
        </p:spPr>
      </p:pic>
      <p:sp>
        <p:nvSpPr>
          <p:cNvPr id="11" name="TextBox 10"/>
          <p:cNvSpPr txBox="1"/>
          <p:nvPr/>
        </p:nvSpPr>
        <p:spPr>
          <a:xfrm>
            <a:off x="380999" y="756742"/>
            <a:ext cx="8410800" cy="4154984"/>
          </a:xfrm>
          <a:prstGeom prst="rect">
            <a:avLst/>
          </a:prstGeom>
          <a:noFill/>
        </p:spPr>
        <p:txBody>
          <a:bodyPr wrap="square" rtlCol="0">
            <a:spAutoFit/>
          </a:bodyPr>
          <a:lstStyle/>
          <a:p>
            <a:endParaRPr lang="en-US" sz="2400" u="sng" dirty="0" smtClean="0"/>
          </a:p>
          <a:p>
            <a:pPr marL="342900" indent="-342900">
              <a:buFont typeface="Arial" panose="020B0604020202020204" pitchFamily="34" charset="0"/>
              <a:buChar char="•"/>
            </a:pPr>
            <a:r>
              <a:rPr lang="en-US" sz="2400" dirty="0" smtClean="0"/>
              <a:t>Patients </a:t>
            </a:r>
            <a:r>
              <a:rPr lang="en-US" sz="2400" dirty="0"/>
              <a:t>have the right to request a privacy restriction of their </a:t>
            </a:r>
            <a:r>
              <a:rPr lang="en-US" sz="2400" dirty="0" smtClean="0"/>
              <a:t>PHI</a:t>
            </a:r>
          </a:p>
          <a:p>
            <a:endParaRPr lang="en-US" sz="2400" dirty="0"/>
          </a:p>
          <a:p>
            <a:pPr marL="342900" indent="-342900">
              <a:buFont typeface="Arial" panose="020B0604020202020204" pitchFamily="34" charset="0"/>
              <a:buChar char="•"/>
            </a:pPr>
            <a:r>
              <a:rPr lang="en-US" sz="2400" dirty="0" smtClean="0">
                <a:solidFill>
                  <a:schemeClr val="tx1"/>
                </a:solidFill>
              </a:rPr>
              <a:t>NEVER</a:t>
            </a:r>
            <a:r>
              <a:rPr lang="en-US" sz="2400" dirty="0" smtClean="0"/>
              <a:t> </a:t>
            </a:r>
            <a:r>
              <a:rPr lang="en-US" sz="2400" dirty="0"/>
              <a:t>agree to a restriction that a patient may </a:t>
            </a:r>
            <a:r>
              <a:rPr lang="en-US" sz="2400" dirty="0" smtClean="0"/>
              <a:t>request</a:t>
            </a:r>
          </a:p>
          <a:p>
            <a:endParaRPr lang="en-US" sz="2400" dirty="0"/>
          </a:p>
          <a:p>
            <a:pPr marL="342900" indent="-342900">
              <a:buFont typeface="Arial" panose="020B0604020202020204" pitchFamily="34" charset="0"/>
              <a:buChar char="•"/>
            </a:pPr>
            <a:r>
              <a:rPr lang="en-US" sz="2400" dirty="0" smtClean="0"/>
              <a:t>All </a:t>
            </a:r>
            <a:r>
              <a:rPr lang="en-US" sz="2400" dirty="0"/>
              <a:t>requests must be made in writing and given to the FPO to make a decision </a:t>
            </a:r>
            <a:r>
              <a:rPr lang="en-US" sz="2400" dirty="0" smtClean="0"/>
              <a:t>on</a:t>
            </a:r>
          </a:p>
          <a:p>
            <a:endParaRPr lang="en-US" sz="2400" dirty="0"/>
          </a:p>
          <a:p>
            <a:pPr marL="342900" indent="-342900">
              <a:buFont typeface="Arial" panose="020B0604020202020204" pitchFamily="34" charset="0"/>
              <a:buChar char="•"/>
            </a:pPr>
            <a:r>
              <a:rPr lang="en-US" sz="2400" dirty="0" smtClean="0">
                <a:solidFill>
                  <a:schemeClr val="tx1"/>
                </a:solidFill>
              </a:rPr>
              <a:t>NO</a:t>
            </a:r>
            <a:r>
              <a:rPr lang="en-US" sz="2400" dirty="0" smtClean="0"/>
              <a:t> </a:t>
            </a:r>
            <a:r>
              <a:rPr lang="en-US" sz="2400" dirty="0"/>
              <a:t>request is so small that it should not be routed to the FPO</a:t>
            </a:r>
            <a:endParaRPr lang="en-US" sz="2200" dirty="0"/>
          </a:p>
        </p:txBody>
      </p:sp>
    </p:spTree>
    <p:extLst>
      <p:ext uri="{BB962C8B-B14F-4D97-AF65-F5344CB8AC3E}">
        <p14:creationId xmlns:p14="http://schemas.microsoft.com/office/powerpoint/2010/main" val="2265103522"/>
      </p:ext>
    </p:extLst>
  </p:cSld>
  <p:clrMapOvr>
    <a:masterClrMapping/>
  </p:clrMapOvr>
  <p:transition spd="med">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p:nvPr/>
        </p:nvSpPr>
        <p:spPr>
          <a:xfrm>
            <a:off x="352198" y="177793"/>
            <a:ext cx="8439600" cy="584700"/>
          </a:xfrm>
          <a:prstGeom prst="rect">
            <a:avLst/>
          </a:prstGeom>
          <a:noFill/>
          <a:ln>
            <a:noFill/>
          </a:ln>
        </p:spPr>
        <p:txBody>
          <a:bodyPr wrap="square" lIns="91425" tIns="45700" rIns="91425" bIns="45700" anchor="t" anchorCtr="0">
            <a:noAutofit/>
          </a:bodyPr>
          <a:lstStyle/>
          <a:p>
            <a:pPr lvl="0" algn="r">
              <a:buClr>
                <a:srgbClr val="000000"/>
              </a:buClr>
              <a:buSzPts val="1800"/>
            </a:pPr>
            <a:r>
              <a:rPr lang="en-US" sz="4400" b="1" dirty="0" smtClean="0">
                <a:solidFill>
                  <a:srgbClr val="951926"/>
                </a:solidFill>
                <a:latin typeface="Garamond"/>
                <a:ea typeface="Garamond"/>
                <a:cs typeface="Garamond"/>
                <a:sym typeface="Garamond"/>
              </a:rPr>
              <a:t>Patient Privacy Complaints</a:t>
            </a:r>
            <a:endParaRPr lang="en-US" sz="4000" b="1" dirty="0">
              <a:solidFill>
                <a:srgbClr val="951926"/>
              </a:solidFill>
              <a:latin typeface="Garamond"/>
              <a:ea typeface="Garamond"/>
              <a:cs typeface="Garamond"/>
              <a:sym typeface="Garamond"/>
            </a:endParaRPr>
          </a:p>
        </p:txBody>
      </p:sp>
      <p:cxnSp>
        <p:nvCxnSpPr>
          <p:cNvPr id="91" name="Shape 91"/>
          <p:cNvCxnSpPr/>
          <p:nvPr/>
        </p:nvCxnSpPr>
        <p:spPr>
          <a:xfrm rot="10800000">
            <a:off x="380999" y="756743"/>
            <a:ext cx="8382000" cy="1500"/>
          </a:xfrm>
          <a:prstGeom prst="straightConnector1">
            <a:avLst/>
          </a:prstGeom>
          <a:noFill/>
          <a:ln w="9525" cap="flat" cmpd="sng">
            <a:solidFill>
              <a:srgbClr val="98002E"/>
            </a:solidFill>
            <a:prstDash val="solid"/>
            <a:round/>
            <a:headEnd type="none" w="med" len="med"/>
            <a:tailEnd type="none" w="med" len="med"/>
          </a:ln>
        </p:spPr>
      </p:cxnSp>
      <p:sp>
        <p:nvSpPr>
          <p:cNvPr id="93" name="Shape 93"/>
          <p:cNvSpPr txBox="1"/>
          <p:nvPr/>
        </p:nvSpPr>
        <p:spPr>
          <a:xfrm>
            <a:off x="6381483" y="6437254"/>
            <a:ext cx="2295000" cy="365100"/>
          </a:xfrm>
          <a:prstGeom prst="rect">
            <a:avLst/>
          </a:prstGeom>
          <a:noFill/>
          <a:ln>
            <a:noFill/>
          </a:ln>
        </p:spPr>
        <p:txBody>
          <a:bodyPr wrap="square" lIns="0" tIns="0" rIns="0" bIns="0" anchor="t" anchorCtr="0">
            <a:noAutofit/>
          </a:bodyPr>
          <a:lstStyle/>
          <a:p>
            <a:pPr marL="0" marR="0" lvl="0" indent="0" algn="r" rtl="0">
              <a:lnSpc>
                <a:spcPct val="100000"/>
              </a:lnSpc>
              <a:spcBef>
                <a:spcPts val="0"/>
              </a:spcBef>
              <a:spcAft>
                <a:spcPts val="0"/>
              </a:spcAft>
              <a:buClr>
                <a:srgbClr val="FF0000"/>
              </a:buClr>
              <a:buSzPts val="250"/>
              <a:buFont typeface="Garamond"/>
              <a:buNone/>
            </a:pPr>
            <a:endParaRPr dirty="0"/>
          </a:p>
        </p:txBody>
      </p:sp>
      <p:sp>
        <p:nvSpPr>
          <p:cNvPr id="94" name="Shape 94"/>
          <p:cNvSpPr txBox="1"/>
          <p:nvPr/>
        </p:nvSpPr>
        <p:spPr>
          <a:xfrm>
            <a:off x="0" y="6543978"/>
            <a:ext cx="2133600" cy="3651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
              <a:buFont typeface="Garamond"/>
              <a:buNone/>
            </a:pPr>
            <a:r>
              <a:rPr lang="en-US" sz="1200" dirty="0" smtClean="0">
                <a:latin typeface="Garamond"/>
                <a:ea typeface="Garamond"/>
                <a:cs typeface="Garamond"/>
                <a:sym typeface="Garamond"/>
              </a:rPr>
              <a:t>17</a:t>
            </a:r>
            <a:endParaRPr sz="1200" b="0" i="0" u="none" strike="noStrike" cap="none" dirty="0">
              <a:solidFill>
                <a:srgbClr val="000000"/>
              </a:solidFill>
              <a:latin typeface="Garamond"/>
              <a:ea typeface="Garamond"/>
              <a:cs typeface="Garamond"/>
              <a:sym typeface="Garamond"/>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5129" y="6277472"/>
            <a:ext cx="3393737" cy="524882"/>
          </a:xfrm>
          <a:prstGeom prst="rect">
            <a:avLst/>
          </a:prstGeom>
        </p:spPr>
      </p:pic>
      <p:sp>
        <p:nvSpPr>
          <p:cNvPr id="11" name="TextBox 10"/>
          <p:cNvSpPr txBox="1"/>
          <p:nvPr/>
        </p:nvSpPr>
        <p:spPr>
          <a:xfrm>
            <a:off x="380999" y="756742"/>
            <a:ext cx="8410800" cy="4893647"/>
          </a:xfrm>
          <a:prstGeom prst="rect">
            <a:avLst/>
          </a:prstGeom>
          <a:noFill/>
        </p:spPr>
        <p:txBody>
          <a:bodyPr wrap="square" rtlCol="0">
            <a:spAutoFit/>
          </a:bodyPr>
          <a:lstStyle/>
          <a:p>
            <a:endParaRPr lang="en-US" sz="2400" u="sng" dirty="0" smtClean="0"/>
          </a:p>
          <a:p>
            <a:pPr marL="342900" indent="-342900">
              <a:buFont typeface="Arial" panose="020B0604020202020204" pitchFamily="34" charset="0"/>
              <a:buChar char="•"/>
            </a:pPr>
            <a:r>
              <a:rPr lang="en-US" sz="2400" dirty="0"/>
              <a:t>FPO must maintain complaint log in accordance with the complaint </a:t>
            </a:r>
            <a:r>
              <a:rPr lang="en-US" sz="2400" dirty="0" smtClean="0"/>
              <a:t>process PHI.022</a:t>
            </a:r>
          </a:p>
          <a:p>
            <a:endParaRPr lang="en-US" sz="2400" dirty="0" smtClean="0"/>
          </a:p>
          <a:p>
            <a:pPr marL="342900" indent="-342900">
              <a:buFont typeface="Arial" panose="020B0604020202020204" pitchFamily="34" charset="0"/>
              <a:buChar char="•"/>
            </a:pPr>
            <a:r>
              <a:rPr lang="en-US" sz="2400" dirty="0"/>
              <a:t>ALL privacy complaints must </a:t>
            </a:r>
            <a:r>
              <a:rPr lang="en-US" sz="2400" dirty="0">
                <a:solidFill>
                  <a:srgbClr val="951926"/>
                </a:solidFill>
              </a:rPr>
              <a:t>be routed to the </a:t>
            </a:r>
            <a:r>
              <a:rPr lang="en-US" sz="2400" dirty="0" smtClean="0">
                <a:solidFill>
                  <a:srgbClr val="951926"/>
                </a:solidFill>
              </a:rPr>
              <a:t>FPO</a:t>
            </a:r>
          </a:p>
          <a:p>
            <a:endParaRPr lang="en-US" sz="2400" dirty="0" smtClean="0">
              <a:solidFill>
                <a:srgbClr val="951926"/>
              </a:solidFill>
            </a:endParaRPr>
          </a:p>
          <a:p>
            <a:pPr marL="342900" indent="-342900">
              <a:buFont typeface="Arial" panose="020B0604020202020204" pitchFamily="34" charset="0"/>
              <a:buChar char="•"/>
            </a:pPr>
            <a:r>
              <a:rPr lang="en-US" sz="2400" dirty="0" smtClean="0"/>
              <a:t>There </a:t>
            </a:r>
            <a:r>
              <a:rPr lang="en-US" sz="2400" dirty="0"/>
              <a:t>may be no retaliation due to a complaint being </a:t>
            </a:r>
            <a:r>
              <a:rPr lang="en-US" sz="2400" dirty="0" smtClean="0"/>
              <a:t>made</a:t>
            </a:r>
          </a:p>
          <a:p>
            <a:endParaRPr lang="en-US" sz="2400" dirty="0"/>
          </a:p>
          <a:p>
            <a:pPr marL="342900" indent="-342900">
              <a:buFont typeface="Arial" panose="020B0604020202020204" pitchFamily="34" charset="0"/>
              <a:buChar char="•"/>
            </a:pPr>
            <a:r>
              <a:rPr lang="en-US" sz="2400" dirty="0" smtClean="0"/>
              <a:t>Disposition </a:t>
            </a:r>
            <a:r>
              <a:rPr lang="en-US" sz="2400" dirty="0"/>
              <a:t>of complaint must be consistent with </a:t>
            </a:r>
            <a:r>
              <a:rPr lang="en-US" sz="2400" dirty="0" smtClean="0"/>
              <a:t>PHI.023 Sanctions </a:t>
            </a:r>
            <a:r>
              <a:rPr lang="en-US" sz="2400" dirty="0"/>
              <a:t>for Privacy and Security Violations </a:t>
            </a:r>
            <a:r>
              <a:rPr lang="en-US" sz="2400" dirty="0" smtClean="0"/>
              <a:t>policy</a:t>
            </a:r>
          </a:p>
          <a:p>
            <a:endParaRPr lang="en-US" sz="2400" dirty="0"/>
          </a:p>
          <a:p>
            <a:pPr marL="342900" indent="-342900">
              <a:buFont typeface="Arial" panose="020B0604020202020204" pitchFamily="34" charset="0"/>
              <a:buChar char="•"/>
            </a:pPr>
            <a:r>
              <a:rPr lang="en-US" sz="2400" dirty="0" smtClean="0"/>
              <a:t>RL Solutions is the module used </a:t>
            </a:r>
            <a:r>
              <a:rPr lang="en-US" sz="2400" dirty="0"/>
              <a:t>for complaint tracking</a:t>
            </a:r>
            <a:endParaRPr lang="en-US" sz="2200" dirty="0"/>
          </a:p>
        </p:txBody>
      </p:sp>
    </p:spTree>
    <p:extLst>
      <p:ext uri="{BB962C8B-B14F-4D97-AF65-F5344CB8AC3E}">
        <p14:creationId xmlns:p14="http://schemas.microsoft.com/office/powerpoint/2010/main" val="3410914566"/>
      </p:ext>
    </p:extLst>
  </p:cSld>
  <p:clrMapOvr>
    <a:masterClrMapping/>
  </p:clrMapOvr>
  <p:transition spd="med">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p:nvPr/>
        </p:nvSpPr>
        <p:spPr>
          <a:xfrm>
            <a:off x="352198" y="177793"/>
            <a:ext cx="8439600" cy="584700"/>
          </a:xfrm>
          <a:prstGeom prst="rect">
            <a:avLst/>
          </a:prstGeom>
          <a:noFill/>
          <a:ln>
            <a:noFill/>
          </a:ln>
        </p:spPr>
        <p:txBody>
          <a:bodyPr wrap="square" lIns="91425" tIns="45700" rIns="91425" bIns="45700" anchor="t" anchorCtr="0">
            <a:noAutofit/>
          </a:bodyPr>
          <a:lstStyle/>
          <a:p>
            <a:pPr lvl="0" algn="r">
              <a:buClr>
                <a:srgbClr val="000000"/>
              </a:buClr>
              <a:buSzPts val="1800"/>
            </a:pPr>
            <a:r>
              <a:rPr lang="en-US" sz="4400" b="1" dirty="0" smtClean="0">
                <a:solidFill>
                  <a:srgbClr val="951926"/>
                </a:solidFill>
                <a:latin typeface="Garamond"/>
                <a:ea typeface="Garamond"/>
                <a:cs typeface="Garamond"/>
                <a:sym typeface="Garamond"/>
              </a:rPr>
              <a:t>Examples of Exposure</a:t>
            </a:r>
            <a:endParaRPr lang="en-US" sz="4000" b="1" dirty="0">
              <a:solidFill>
                <a:srgbClr val="951926"/>
              </a:solidFill>
              <a:latin typeface="Garamond"/>
              <a:ea typeface="Garamond"/>
              <a:cs typeface="Garamond"/>
              <a:sym typeface="Garamond"/>
            </a:endParaRPr>
          </a:p>
        </p:txBody>
      </p:sp>
      <p:cxnSp>
        <p:nvCxnSpPr>
          <p:cNvPr id="91" name="Shape 91"/>
          <p:cNvCxnSpPr/>
          <p:nvPr/>
        </p:nvCxnSpPr>
        <p:spPr>
          <a:xfrm rot="10800000">
            <a:off x="380999" y="756743"/>
            <a:ext cx="8382000" cy="1500"/>
          </a:xfrm>
          <a:prstGeom prst="straightConnector1">
            <a:avLst/>
          </a:prstGeom>
          <a:noFill/>
          <a:ln w="9525" cap="flat" cmpd="sng">
            <a:solidFill>
              <a:srgbClr val="98002E"/>
            </a:solidFill>
            <a:prstDash val="solid"/>
            <a:round/>
            <a:headEnd type="none" w="med" len="med"/>
            <a:tailEnd type="none" w="med" len="med"/>
          </a:ln>
        </p:spPr>
      </p:cxnSp>
      <p:sp>
        <p:nvSpPr>
          <p:cNvPr id="93" name="Shape 93"/>
          <p:cNvSpPr txBox="1"/>
          <p:nvPr/>
        </p:nvSpPr>
        <p:spPr>
          <a:xfrm>
            <a:off x="6381483" y="6437254"/>
            <a:ext cx="2295000" cy="365100"/>
          </a:xfrm>
          <a:prstGeom prst="rect">
            <a:avLst/>
          </a:prstGeom>
          <a:noFill/>
          <a:ln>
            <a:noFill/>
          </a:ln>
        </p:spPr>
        <p:txBody>
          <a:bodyPr wrap="square" lIns="0" tIns="0" rIns="0" bIns="0" anchor="t" anchorCtr="0">
            <a:noAutofit/>
          </a:bodyPr>
          <a:lstStyle/>
          <a:p>
            <a:pPr marL="0" marR="0" lvl="0" indent="0" algn="r" rtl="0">
              <a:lnSpc>
                <a:spcPct val="100000"/>
              </a:lnSpc>
              <a:spcBef>
                <a:spcPts val="0"/>
              </a:spcBef>
              <a:spcAft>
                <a:spcPts val="0"/>
              </a:spcAft>
              <a:buClr>
                <a:srgbClr val="FF0000"/>
              </a:buClr>
              <a:buSzPts val="250"/>
              <a:buFont typeface="Garamond"/>
              <a:buNone/>
            </a:pPr>
            <a:endParaRPr dirty="0"/>
          </a:p>
        </p:txBody>
      </p:sp>
      <p:sp>
        <p:nvSpPr>
          <p:cNvPr id="94" name="Shape 94"/>
          <p:cNvSpPr txBox="1"/>
          <p:nvPr/>
        </p:nvSpPr>
        <p:spPr>
          <a:xfrm>
            <a:off x="0" y="6543978"/>
            <a:ext cx="2133600" cy="3651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
              <a:buFont typeface="Garamond"/>
              <a:buNone/>
            </a:pPr>
            <a:r>
              <a:rPr lang="en-US" sz="1200" dirty="0" smtClean="0">
                <a:latin typeface="Garamond"/>
                <a:ea typeface="Garamond"/>
                <a:cs typeface="Garamond"/>
                <a:sym typeface="Garamond"/>
              </a:rPr>
              <a:t>18</a:t>
            </a:r>
            <a:endParaRPr sz="1200" b="0" i="0" u="none" strike="noStrike" cap="none" dirty="0">
              <a:solidFill>
                <a:srgbClr val="000000"/>
              </a:solidFill>
              <a:latin typeface="Garamond"/>
              <a:ea typeface="Garamond"/>
              <a:cs typeface="Garamond"/>
              <a:sym typeface="Garamond"/>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5129" y="6277472"/>
            <a:ext cx="3393737" cy="524882"/>
          </a:xfrm>
          <a:prstGeom prst="rect">
            <a:avLst/>
          </a:prstGeom>
        </p:spPr>
      </p:pic>
      <p:sp>
        <p:nvSpPr>
          <p:cNvPr id="11" name="TextBox 10"/>
          <p:cNvSpPr txBox="1"/>
          <p:nvPr/>
        </p:nvSpPr>
        <p:spPr>
          <a:xfrm>
            <a:off x="352199" y="756742"/>
            <a:ext cx="8410800" cy="4893647"/>
          </a:xfrm>
          <a:prstGeom prst="rect">
            <a:avLst/>
          </a:prstGeom>
          <a:noFill/>
        </p:spPr>
        <p:txBody>
          <a:bodyPr wrap="square" rtlCol="0">
            <a:spAutoFit/>
          </a:bodyPr>
          <a:lstStyle/>
          <a:p>
            <a:endParaRPr lang="en-US" sz="2400" u="sng" dirty="0" smtClean="0"/>
          </a:p>
          <a:p>
            <a:pPr marL="342900" indent="-342900">
              <a:buFont typeface="Arial" panose="020B0604020202020204" pitchFamily="34" charset="0"/>
              <a:buChar char="•"/>
            </a:pPr>
            <a:r>
              <a:rPr lang="en-US" sz="2400" dirty="0" smtClean="0"/>
              <a:t>Sharing </a:t>
            </a:r>
            <a:r>
              <a:rPr lang="en-US" sz="2400" dirty="0"/>
              <a:t>of </a:t>
            </a:r>
            <a:r>
              <a:rPr lang="en-US" sz="2400" dirty="0" smtClean="0"/>
              <a:t>passwords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Inappropriate </a:t>
            </a:r>
            <a:r>
              <a:rPr lang="en-US" sz="2400" dirty="0"/>
              <a:t>control or use of patient lists with </a:t>
            </a:r>
            <a:r>
              <a:rPr lang="en-US" sz="2400" dirty="0" smtClean="0"/>
              <a:t>PHI</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Lack </a:t>
            </a:r>
            <a:r>
              <a:rPr lang="en-US" sz="2400" dirty="0"/>
              <a:t>of knowledge regarding permitted uses of patient </a:t>
            </a:r>
            <a:r>
              <a:rPr lang="en-US" sz="2400" dirty="0" smtClean="0"/>
              <a:t>information</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Using </a:t>
            </a:r>
            <a:r>
              <a:rPr lang="en-US" sz="2400" dirty="0"/>
              <a:t>business agents without contracts and appropriate Business Associate </a:t>
            </a:r>
            <a:r>
              <a:rPr lang="en-US" sz="2400" dirty="0" smtClean="0"/>
              <a:t>Agreements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Discussing </a:t>
            </a:r>
            <a:r>
              <a:rPr lang="en-US" sz="2400" dirty="0"/>
              <a:t>patient information on social networking sites (e.g., Facebook, Twitter)</a:t>
            </a:r>
          </a:p>
        </p:txBody>
      </p:sp>
    </p:spTree>
    <p:extLst>
      <p:ext uri="{BB962C8B-B14F-4D97-AF65-F5344CB8AC3E}">
        <p14:creationId xmlns:p14="http://schemas.microsoft.com/office/powerpoint/2010/main" val="25777867"/>
      </p:ext>
    </p:extLst>
  </p:cSld>
  <p:clrMapOvr>
    <a:masterClrMapping/>
  </p:clrMapOvr>
  <p:transition spd="med">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p:nvPr/>
        </p:nvSpPr>
        <p:spPr>
          <a:xfrm>
            <a:off x="352198" y="177793"/>
            <a:ext cx="8439600" cy="584700"/>
          </a:xfrm>
          <a:prstGeom prst="rect">
            <a:avLst/>
          </a:prstGeom>
          <a:noFill/>
          <a:ln>
            <a:noFill/>
          </a:ln>
        </p:spPr>
        <p:txBody>
          <a:bodyPr wrap="square" lIns="91425" tIns="45700" rIns="91425" bIns="45700" anchor="t" anchorCtr="0">
            <a:noAutofit/>
          </a:bodyPr>
          <a:lstStyle/>
          <a:p>
            <a:pPr lvl="0" algn="r">
              <a:buClr>
                <a:srgbClr val="000000"/>
              </a:buClr>
              <a:buSzPts val="1800"/>
            </a:pPr>
            <a:r>
              <a:rPr lang="en-US" sz="4400" b="1" dirty="0" smtClean="0">
                <a:solidFill>
                  <a:srgbClr val="951926"/>
                </a:solidFill>
                <a:latin typeface="Garamond"/>
                <a:ea typeface="Garamond"/>
                <a:cs typeface="Garamond"/>
                <a:sym typeface="Garamond"/>
              </a:rPr>
              <a:t>Examples of Exposure Cont.</a:t>
            </a:r>
            <a:endParaRPr lang="en-US" sz="4000" b="1" dirty="0">
              <a:solidFill>
                <a:srgbClr val="951926"/>
              </a:solidFill>
              <a:latin typeface="Garamond"/>
              <a:ea typeface="Garamond"/>
              <a:cs typeface="Garamond"/>
              <a:sym typeface="Garamond"/>
            </a:endParaRPr>
          </a:p>
        </p:txBody>
      </p:sp>
      <p:cxnSp>
        <p:nvCxnSpPr>
          <p:cNvPr id="91" name="Shape 91"/>
          <p:cNvCxnSpPr/>
          <p:nvPr/>
        </p:nvCxnSpPr>
        <p:spPr>
          <a:xfrm rot="10800000">
            <a:off x="380999" y="756743"/>
            <a:ext cx="8382000" cy="1500"/>
          </a:xfrm>
          <a:prstGeom prst="straightConnector1">
            <a:avLst/>
          </a:prstGeom>
          <a:noFill/>
          <a:ln w="9525" cap="flat" cmpd="sng">
            <a:solidFill>
              <a:srgbClr val="98002E"/>
            </a:solidFill>
            <a:prstDash val="solid"/>
            <a:round/>
            <a:headEnd type="none" w="med" len="med"/>
            <a:tailEnd type="none" w="med" len="med"/>
          </a:ln>
        </p:spPr>
      </p:cxnSp>
      <p:sp>
        <p:nvSpPr>
          <p:cNvPr id="93" name="Shape 93"/>
          <p:cNvSpPr txBox="1"/>
          <p:nvPr/>
        </p:nvSpPr>
        <p:spPr>
          <a:xfrm>
            <a:off x="6381483" y="6437254"/>
            <a:ext cx="2295000" cy="365100"/>
          </a:xfrm>
          <a:prstGeom prst="rect">
            <a:avLst/>
          </a:prstGeom>
          <a:noFill/>
          <a:ln>
            <a:noFill/>
          </a:ln>
        </p:spPr>
        <p:txBody>
          <a:bodyPr wrap="square" lIns="0" tIns="0" rIns="0" bIns="0" anchor="t" anchorCtr="0">
            <a:noAutofit/>
          </a:bodyPr>
          <a:lstStyle/>
          <a:p>
            <a:pPr marL="0" marR="0" lvl="0" indent="0" algn="r" rtl="0">
              <a:lnSpc>
                <a:spcPct val="100000"/>
              </a:lnSpc>
              <a:spcBef>
                <a:spcPts val="0"/>
              </a:spcBef>
              <a:spcAft>
                <a:spcPts val="0"/>
              </a:spcAft>
              <a:buClr>
                <a:srgbClr val="FF0000"/>
              </a:buClr>
              <a:buSzPts val="250"/>
              <a:buFont typeface="Garamond"/>
              <a:buNone/>
            </a:pPr>
            <a:endParaRPr dirty="0"/>
          </a:p>
        </p:txBody>
      </p:sp>
      <p:sp>
        <p:nvSpPr>
          <p:cNvPr id="94" name="Shape 94"/>
          <p:cNvSpPr txBox="1"/>
          <p:nvPr/>
        </p:nvSpPr>
        <p:spPr>
          <a:xfrm>
            <a:off x="0" y="6543978"/>
            <a:ext cx="2133600" cy="3651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
              <a:buFont typeface="Garamond"/>
              <a:buNone/>
            </a:pPr>
            <a:r>
              <a:rPr lang="en-US" sz="1200" dirty="0" smtClean="0">
                <a:latin typeface="Garamond"/>
                <a:ea typeface="Garamond"/>
                <a:cs typeface="Garamond"/>
                <a:sym typeface="Garamond"/>
              </a:rPr>
              <a:t>19</a:t>
            </a:r>
            <a:endParaRPr sz="1200" b="0" i="0" u="none" strike="noStrike" cap="none" dirty="0">
              <a:solidFill>
                <a:srgbClr val="000000"/>
              </a:solidFill>
              <a:latin typeface="Garamond"/>
              <a:ea typeface="Garamond"/>
              <a:cs typeface="Garamond"/>
              <a:sym typeface="Garamond"/>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5129" y="6277472"/>
            <a:ext cx="3393737" cy="524882"/>
          </a:xfrm>
          <a:prstGeom prst="rect">
            <a:avLst/>
          </a:prstGeom>
        </p:spPr>
      </p:pic>
      <p:sp>
        <p:nvSpPr>
          <p:cNvPr id="11" name="TextBox 10"/>
          <p:cNvSpPr txBox="1"/>
          <p:nvPr/>
        </p:nvSpPr>
        <p:spPr>
          <a:xfrm>
            <a:off x="352199" y="756742"/>
            <a:ext cx="8410800" cy="3785652"/>
          </a:xfrm>
          <a:prstGeom prst="rect">
            <a:avLst/>
          </a:prstGeom>
          <a:noFill/>
        </p:spPr>
        <p:txBody>
          <a:bodyPr wrap="square" rtlCol="0">
            <a:spAutoFit/>
          </a:bodyPr>
          <a:lstStyle/>
          <a:p>
            <a:endParaRPr lang="en-US" sz="2400" u="sng" dirty="0" smtClean="0"/>
          </a:p>
          <a:p>
            <a:pPr marL="342900" indent="-342900">
              <a:buFont typeface="Arial" panose="020B0604020202020204" pitchFamily="34" charset="0"/>
              <a:buChar char="•"/>
            </a:pPr>
            <a:r>
              <a:rPr lang="en-US" sz="2400" dirty="0" smtClean="0"/>
              <a:t>Sharing </a:t>
            </a:r>
            <a:r>
              <a:rPr lang="en-US" sz="2400" dirty="0"/>
              <a:t>PHI without an authorization when one is </a:t>
            </a:r>
            <a:r>
              <a:rPr lang="en-US" sz="2400" dirty="0" smtClean="0"/>
              <a:t>required</a:t>
            </a:r>
          </a:p>
          <a:p>
            <a:endParaRPr lang="en-US" sz="2400" dirty="0"/>
          </a:p>
          <a:p>
            <a:pPr marL="342900" indent="-342900">
              <a:buFont typeface="Arial" panose="020B0604020202020204" pitchFamily="34" charset="0"/>
              <a:buChar char="•"/>
            </a:pPr>
            <a:r>
              <a:rPr lang="en-US" sz="2400" dirty="0" smtClean="0"/>
              <a:t>Failure </a:t>
            </a:r>
            <a:r>
              <a:rPr lang="en-US" sz="2400" dirty="0"/>
              <a:t>to act proactively to prevent, detect, or correct privacy or security </a:t>
            </a:r>
            <a:r>
              <a:rPr lang="en-US" sz="2400" dirty="0" smtClean="0"/>
              <a:t>breaches</a:t>
            </a:r>
          </a:p>
          <a:p>
            <a:endParaRPr lang="en-US" sz="2400" dirty="0"/>
          </a:p>
          <a:p>
            <a:pPr marL="342900" indent="-342900">
              <a:buFont typeface="Arial" panose="020B0604020202020204" pitchFamily="34" charset="0"/>
              <a:buChar char="•"/>
            </a:pPr>
            <a:r>
              <a:rPr lang="en-US" sz="2400" dirty="0" smtClean="0"/>
              <a:t>PHI </a:t>
            </a:r>
            <a:r>
              <a:rPr lang="en-US" sz="2400" dirty="0"/>
              <a:t>in the trash </a:t>
            </a:r>
            <a:r>
              <a:rPr lang="en-US" sz="2400" dirty="0" smtClean="0"/>
              <a:t>can</a:t>
            </a:r>
          </a:p>
          <a:p>
            <a:endParaRPr lang="en-US" sz="2400" dirty="0"/>
          </a:p>
          <a:p>
            <a:pPr marL="342900" indent="-342900">
              <a:buFont typeface="Arial" panose="020B0604020202020204" pitchFamily="34" charset="0"/>
              <a:buChar char="•"/>
            </a:pPr>
            <a:r>
              <a:rPr lang="en-US" sz="2400" dirty="0" smtClean="0"/>
              <a:t>Discussing </a:t>
            </a:r>
            <a:r>
              <a:rPr lang="en-US" sz="2400" dirty="0"/>
              <a:t>PHI with someone who does not have a need to know</a:t>
            </a:r>
          </a:p>
        </p:txBody>
      </p:sp>
    </p:spTree>
    <p:extLst>
      <p:ext uri="{BB962C8B-B14F-4D97-AF65-F5344CB8AC3E}">
        <p14:creationId xmlns:p14="http://schemas.microsoft.com/office/powerpoint/2010/main" val="1198284525"/>
      </p:ext>
    </p:extLst>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p:nvPr/>
        </p:nvSpPr>
        <p:spPr>
          <a:xfrm>
            <a:off x="352198" y="177793"/>
            <a:ext cx="8439600" cy="584700"/>
          </a:xfrm>
          <a:prstGeom prst="rect">
            <a:avLst/>
          </a:prstGeom>
          <a:noFill/>
          <a:ln>
            <a:noFill/>
          </a:ln>
        </p:spPr>
        <p:txBody>
          <a:bodyPr wrap="square" lIns="91425" tIns="45700" rIns="91425" bIns="45700" anchor="t" anchorCtr="0">
            <a:noAutofit/>
          </a:bodyPr>
          <a:lstStyle/>
          <a:p>
            <a:pPr lvl="0" algn="r">
              <a:buClr>
                <a:srgbClr val="000000"/>
              </a:buClr>
              <a:buSzPts val="1800"/>
            </a:pPr>
            <a:r>
              <a:rPr lang="en-US" sz="4400" b="1" dirty="0">
                <a:solidFill>
                  <a:srgbClr val="951926"/>
                </a:solidFill>
                <a:latin typeface="Garamond"/>
                <a:ea typeface="Garamond"/>
                <a:cs typeface="Garamond"/>
                <a:sym typeface="Garamond"/>
              </a:rPr>
              <a:t>Objectives</a:t>
            </a:r>
            <a:endParaRPr lang="en-US" sz="4400" b="1" dirty="0">
              <a:solidFill>
                <a:srgbClr val="951926"/>
              </a:solidFill>
              <a:latin typeface="Garamond"/>
              <a:ea typeface="Garamond"/>
              <a:cs typeface="Garamond"/>
              <a:sym typeface="Garamond"/>
            </a:endParaRPr>
          </a:p>
        </p:txBody>
      </p:sp>
      <p:cxnSp>
        <p:nvCxnSpPr>
          <p:cNvPr id="91" name="Shape 91"/>
          <p:cNvCxnSpPr/>
          <p:nvPr/>
        </p:nvCxnSpPr>
        <p:spPr>
          <a:xfrm rot="10800000">
            <a:off x="380999" y="756743"/>
            <a:ext cx="8382000" cy="1500"/>
          </a:xfrm>
          <a:prstGeom prst="straightConnector1">
            <a:avLst/>
          </a:prstGeom>
          <a:noFill/>
          <a:ln w="9525" cap="flat" cmpd="sng">
            <a:solidFill>
              <a:srgbClr val="98002E"/>
            </a:solidFill>
            <a:prstDash val="solid"/>
            <a:round/>
            <a:headEnd type="none" w="med" len="med"/>
            <a:tailEnd type="none" w="med" len="med"/>
          </a:ln>
        </p:spPr>
      </p:cxnSp>
      <p:sp>
        <p:nvSpPr>
          <p:cNvPr id="92" name="Shape 92"/>
          <p:cNvSpPr txBox="1"/>
          <p:nvPr/>
        </p:nvSpPr>
        <p:spPr>
          <a:xfrm>
            <a:off x="448056" y="759638"/>
            <a:ext cx="8010144" cy="793740"/>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800"/>
              <a:buFont typeface="Garamond"/>
              <a:buNone/>
            </a:pPr>
            <a:endParaRPr sz="4400" b="1" i="0" u="none" strike="noStrike" cap="none" dirty="0">
              <a:solidFill>
                <a:srgbClr val="951926"/>
              </a:solidFill>
              <a:latin typeface="Garamond"/>
              <a:ea typeface="Garamond"/>
              <a:cs typeface="Garamond"/>
              <a:sym typeface="Garamond"/>
            </a:endParaRPr>
          </a:p>
        </p:txBody>
      </p:sp>
      <p:sp>
        <p:nvSpPr>
          <p:cNvPr id="93" name="Shape 93"/>
          <p:cNvSpPr txBox="1"/>
          <p:nvPr/>
        </p:nvSpPr>
        <p:spPr>
          <a:xfrm>
            <a:off x="6381483" y="6437254"/>
            <a:ext cx="2295000" cy="365100"/>
          </a:xfrm>
          <a:prstGeom prst="rect">
            <a:avLst/>
          </a:prstGeom>
          <a:noFill/>
          <a:ln>
            <a:noFill/>
          </a:ln>
        </p:spPr>
        <p:txBody>
          <a:bodyPr wrap="square" lIns="0" tIns="0" rIns="0" bIns="0" anchor="t" anchorCtr="0">
            <a:noAutofit/>
          </a:bodyPr>
          <a:lstStyle/>
          <a:p>
            <a:pPr marL="0" marR="0" lvl="0" indent="0" algn="r" rtl="0">
              <a:lnSpc>
                <a:spcPct val="100000"/>
              </a:lnSpc>
              <a:spcBef>
                <a:spcPts val="0"/>
              </a:spcBef>
              <a:spcAft>
                <a:spcPts val="0"/>
              </a:spcAft>
              <a:buClr>
                <a:srgbClr val="FF0000"/>
              </a:buClr>
              <a:buSzPts val="250"/>
              <a:buFont typeface="Garamond"/>
              <a:buNone/>
            </a:pPr>
            <a:endParaRPr dirty="0"/>
          </a:p>
        </p:txBody>
      </p:sp>
      <p:sp>
        <p:nvSpPr>
          <p:cNvPr id="94" name="Shape 94"/>
          <p:cNvSpPr txBox="1"/>
          <p:nvPr/>
        </p:nvSpPr>
        <p:spPr>
          <a:xfrm>
            <a:off x="0" y="6543978"/>
            <a:ext cx="2133600" cy="3651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
              <a:buFont typeface="Garamond"/>
              <a:buNone/>
            </a:pPr>
            <a:r>
              <a:rPr lang="en-US" sz="1200" b="0" i="0" u="none" strike="noStrike" cap="none" dirty="0">
                <a:solidFill>
                  <a:srgbClr val="000000"/>
                </a:solidFill>
                <a:latin typeface="Garamond"/>
                <a:ea typeface="Garamond"/>
                <a:cs typeface="Garamond"/>
                <a:sym typeface="Garamond"/>
              </a:rPr>
              <a:t>2</a:t>
            </a:r>
            <a:endParaRPr sz="1200" b="0" i="0" u="none" strike="noStrike" cap="none" dirty="0">
              <a:solidFill>
                <a:srgbClr val="000000"/>
              </a:solidFill>
              <a:latin typeface="Garamond"/>
              <a:ea typeface="Garamond"/>
              <a:cs typeface="Garamond"/>
              <a:sym typeface="Garamond"/>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5129" y="6277472"/>
            <a:ext cx="3393737" cy="524882"/>
          </a:xfrm>
          <a:prstGeom prst="rect">
            <a:avLst/>
          </a:prstGeom>
        </p:spPr>
      </p:pic>
      <p:sp>
        <p:nvSpPr>
          <p:cNvPr id="11" name="TextBox 10"/>
          <p:cNvSpPr txBox="1"/>
          <p:nvPr/>
        </p:nvSpPr>
        <p:spPr>
          <a:xfrm>
            <a:off x="352198" y="759638"/>
            <a:ext cx="8382000" cy="3416320"/>
          </a:xfrm>
          <a:prstGeom prst="rect">
            <a:avLst/>
          </a:prstGeom>
          <a:noFill/>
        </p:spPr>
        <p:txBody>
          <a:bodyPr wrap="square" rtlCol="0">
            <a:spAutoFit/>
          </a:bodyPr>
          <a:lstStyle/>
          <a:p>
            <a:endParaRPr lang="en-US" sz="2400" dirty="0" smtClean="0"/>
          </a:p>
          <a:p>
            <a:r>
              <a:rPr lang="en-US" sz="2400" dirty="0" smtClean="0"/>
              <a:t>Participants will be able to:</a:t>
            </a:r>
          </a:p>
          <a:p>
            <a:endParaRPr lang="en-US" sz="2400" dirty="0"/>
          </a:p>
          <a:p>
            <a:pPr marL="285750" indent="-285750">
              <a:buFont typeface="Arial" panose="020B0604020202020204" pitchFamily="34" charset="0"/>
              <a:buChar char="•"/>
            </a:pPr>
            <a:r>
              <a:rPr lang="en-US" sz="2400" dirty="0" smtClean="0"/>
              <a:t>Describe an overview of HIPAA and HITECH privacy key definitions and principles</a:t>
            </a:r>
          </a:p>
          <a:p>
            <a:endParaRPr lang="en-US" sz="2400" dirty="0" smtClean="0"/>
          </a:p>
          <a:p>
            <a:pPr marL="285750" indent="-285750">
              <a:buFont typeface="Arial" panose="020B0604020202020204" pitchFamily="34" charset="0"/>
              <a:buChar char="•"/>
            </a:pPr>
            <a:r>
              <a:rPr lang="en-US" sz="2400" dirty="0" smtClean="0"/>
              <a:t>Describe how HIPAA and HITECH affect job duties</a:t>
            </a:r>
          </a:p>
          <a:p>
            <a:endParaRPr lang="en-US" sz="2400" dirty="0" smtClean="0"/>
          </a:p>
          <a:p>
            <a:pPr marL="285750" indent="-285750">
              <a:buFont typeface="Arial" panose="020B0604020202020204" pitchFamily="34" charset="0"/>
              <a:buChar char="•"/>
            </a:pPr>
            <a:r>
              <a:rPr lang="en-US" sz="2400" dirty="0" smtClean="0"/>
              <a:t>List tips and guidance for applying privacy requirements</a:t>
            </a:r>
            <a:endParaRPr lang="en-US" sz="2400" dirty="0"/>
          </a:p>
        </p:txBody>
      </p:sp>
    </p:spTree>
  </p:cSld>
  <p:clrMapOvr>
    <a:masterClrMapping/>
  </p:clrMapOvr>
  <p:transition spd="med">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p:nvPr/>
        </p:nvSpPr>
        <p:spPr>
          <a:xfrm>
            <a:off x="352198" y="177793"/>
            <a:ext cx="8439600" cy="584700"/>
          </a:xfrm>
          <a:prstGeom prst="rect">
            <a:avLst/>
          </a:prstGeom>
          <a:noFill/>
          <a:ln>
            <a:noFill/>
          </a:ln>
        </p:spPr>
        <p:txBody>
          <a:bodyPr wrap="square" lIns="91425" tIns="45700" rIns="91425" bIns="45700" anchor="t" anchorCtr="0">
            <a:noAutofit/>
          </a:bodyPr>
          <a:lstStyle/>
          <a:p>
            <a:pPr lvl="0" algn="r">
              <a:buClr>
                <a:srgbClr val="000000"/>
              </a:buClr>
              <a:buSzPts val="1800"/>
            </a:pPr>
            <a:r>
              <a:rPr lang="en-US" sz="4400" b="1" dirty="0" smtClean="0">
                <a:solidFill>
                  <a:srgbClr val="951926"/>
                </a:solidFill>
                <a:latin typeface="Garamond"/>
                <a:ea typeface="Garamond"/>
                <a:cs typeface="Garamond"/>
                <a:sym typeface="Garamond"/>
              </a:rPr>
              <a:t>Sanctions</a:t>
            </a:r>
            <a:endParaRPr lang="en-US" sz="4000" b="1" dirty="0">
              <a:solidFill>
                <a:srgbClr val="951926"/>
              </a:solidFill>
              <a:latin typeface="Garamond"/>
              <a:ea typeface="Garamond"/>
              <a:cs typeface="Garamond"/>
              <a:sym typeface="Garamond"/>
            </a:endParaRPr>
          </a:p>
        </p:txBody>
      </p:sp>
      <p:cxnSp>
        <p:nvCxnSpPr>
          <p:cNvPr id="91" name="Shape 91"/>
          <p:cNvCxnSpPr/>
          <p:nvPr/>
        </p:nvCxnSpPr>
        <p:spPr>
          <a:xfrm rot="10800000">
            <a:off x="380999" y="756743"/>
            <a:ext cx="8382000" cy="1500"/>
          </a:xfrm>
          <a:prstGeom prst="straightConnector1">
            <a:avLst/>
          </a:prstGeom>
          <a:noFill/>
          <a:ln w="9525" cap="flat" cmpd="sng">
            <a:solidFill>
              <a:srgbClr val="98002E"/>
            </a:solidFill>
            <a:prstDash val="solid"/>
            <a:round/>
            <a:headEnd type="none" w="med" len="med"/>
            <a:tailEnd type="none" w="med" len="med"/>
          </a:ln>
        </p:spPr>
      </p:cxnSp>
      <p:sp>
        <p:nvSpPr>
          <p:cNvPr id="93" name="Shape 93"/>
          <p:cNvSpPr txBox="1"/>
          <p:nvPr/>
        </p:nvSpPr>
        <p:spPr>
          <a:xfrm>
            <a:off x="6381483" y="6437254"/>
            <a:ext cx="2295000" cy="365100"/>
          </a:xfrm>
          <a:prstGeom prst="rect">
            <a:avLst/>
          </a:prstGeom>
          <a:noFill/>
          <a:ln>
            <a:noFill/>
          </a:ln>
        </p:spPr>
        <p:txBody>
          <a:bodyPr wrap="square" lIns="0" tIns="0" rIns="0" bIns="0" anchor="t" anchorCtr="0">
            <a:noAutofit/>
          </a:bodyPr>
          <a:lstStyle/>
          <a:p>
            <a:pPr marL="0" marR="0" lvl="0" indent="0" algn="r" rtl="0">
              <a:lnSpc>
                <a:spcPct val="100000"/>
              </a:lnSpc>
              <a:spcBef>
                <a:spcPts val="0"/>
              </a:spcBef>
              <a:spcAft>
                <a:spcPts val="0"/>
              </a:spcAft>
              <a:buClr>
                <a:srgbClr val="FF0000"/>
              </a:buClr>
              <a:buSzPts val="250"/>
              <a:buFont typeface="Garamond"/>
              <a:buNone/>
            </a:pPr>
            <a:endParaRPr dirty="0"/>
          </a:p>
        </p:txBody>
      </p:sp>
      <p:sp>
        <p:nvSpPr>
          <p:cNvPr id="94" name="Shape 94"/>
          <p:cNvSpPr txBox="1"/>
          <p:nvPr/>
        </p:nvSpPr>
        <p:spPr>
          <a:xfrm>
            <a:off x="0" y="6543978"/>
            <a:ext cx="2133600" cy="3651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
              <a:buFont typeface="Garamond"/>
              <a:buNone/>
            </a:pPr>
            <a:r>
              <a:rPr lang="en-US" sz="1200" dirty="0" smtClean="0">
                <a:latin typeface="Garamond"/>
                <a:ea typeface="Garamond"/>
                <a:cs typeface="Garamond"/>
                <a:sym typeface="Garamond"/>
              </a:rPr>
              <a:t>20</a:t>
            </a:r>
            <a:endParaRPr sz="1200" b="0" i="0" u="none" strike="noStrike" cap="none" dirty="0">
              <a:solidFill>
                <a:srgbClr val="000000"/>
              </a:solidFill>
              <a:latin typeface="Garamond"/>
              <a:ea typeface="Garamond"/>
              <a:cs typeface="Garamond"/>
              <a:sym typeface="Garamond"/>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5129" y="6277472"/>
            <a:ext cx="3393737" cy="524882"/>
          </a:xfrm>
          <a:prstGeom prst="rect">
            <a:avLst/>
          </a:prstGeom>
        </p:spPr>
      </p:pic>
      <p:sp>
        <p:nvSpPr>
          <p:cNvPr id="11" name="TextBox 10"/>
          <p:cNvSpPr txBox="1"/>
          <p:nvPr/>
        </p:nvSpPr>
        <p:spPr>
          <a:xfrm>
            <a:off x="380999" y="762493"/>
            <a:ext cx="8410800" cy="3416320"/>
          </a:xfrm>
          <a:prstGeom prst="rect">
            <a:avLst/>
          </a:prstGeom>
          <a:noFill/>
        </p:spPr>
        <p:txBody>
          <a:bodyPr wrap="square" rtlCol="0">
            <a:spAutoFit/>
          </a:bodyPr>
          <a:lstStyle/>
          <a:p>
            <a:endParaRPr lang="en-US" sz="2400" u="sng" dirty="0" smtClean="0"/>
          </a:p>
          <a:p>
            <a:pPr marL="342900" indent="-342900">
              <a:buFont typeface="Arial" panose="020B0604020202020204" pitchFamily="34" charset="0"/>
              <a:buChar char="•"/>
            </a:pPr>
            <a:r>
              <a:rPr lang="en-US" sz="2400" dirty="0" smtClean="0"/>
              <a:t>There </a:t>
            </a:r>
            <a:r>
              <a:rPr lang="en-US" sz="2400" dirty="0"/>
              <a:t>is a sanctions policy to address privacy and information security violations</a:t>
            </a:r>
          </a:p>
          <a:p>
            <a:pPr marL="342900" indent="-342900">
              <a:buFont typeface="Arial" panose="020B0604020202020204" pitchFamily="34" charset="0"/>
              <a:buChar char="•"/>
            </a:pPr>
            <a:r>
              <a:rPr lang="en-US" sz="2400" dirty="0" smtClean="0"/>
              <a:t>Types </a:t>
            </a:r>
            <a:r>
              <a:rPr lang="en-US" sz="2400" dirty="0"/>
              <a:t>of violations can include</a:t>
            </a:r>
            <a:r>
              <a:rPr lang="en-US" sz="2400" dirty="0" smtClean="0"/>
              <a:t>:</a:t>
            </a:r>
          </a:p>
          <a:p>
            <a:r>
              <a:rPr lang="en-US" sz="2400" dirty="0" smtClean="0"/>
              <a:t>	– Negligent </a:t>
            </a:r>
            <a:r>
              <a:rPr lang="en-US" sz="2400" dirty="0"/>
              <a:t>(accidental or inadvertent)</a:t>
            </a:r>
          </a:p>
          <a:p>
            <a:r>
              <a:rPr lang="en-US" sz="2400" dirty="0" smtClean="0"/>
              <a:t>	– Intentional </a:t>
            </a:r>
            <a:r>
              <a:rPr lang="en-US" sz="2400" dirty="0"/>
              <a:t>(purposeful</a:t>
            </a:r>
            <a:r>
              <a:rPr lang="en-US" sz="2400" dirty="0" smtClean="0"/>
              <a:t>)</a:t>
            </a:r>
          </a:p>
          <a:p>
            <a:endParaRPr lang="en-US" sz="2400" dirty="0"/>
          </a:p>
          <a:p>
            <a:pPr marL="342900" indent="-342900">
              <a:buFont typeface="Arial" panose="020B0604020202020204" pitchFamily="34" charset="0"/>
              <a:buChar char="•"/>
            </a:pPr>
            <a:r>
              <a:rPr lang="en-US" sz="2400" dirty="0" smtClean="0"/>
              <a:t>For </a:t>
            </a:r>
            <a:r>
              <a:rPr lang="en-US" sz="2400" dirty="0"/>
              <a:t>specific information on sanctions policy contact FPO and/or review the facility’s policy</a:t>
            </a:r>
            <a:endParaRPr lang="en-US" sz="2200" dirty="0"/>
          </a:p>
        </p:txBody>
      </p:sp>
      <p:pic>
        <p:nvPicPr>
          <p:cNvPr id="3" name="Picture 2"/>
          <p:cNvPicPr>
            <a:picLocks noChangeAspect="1"/>
          </p:cNvPicPr>
          <p:nvPr/>
        </p:nvPicPr>
        <p:blipFill>
          <a:blip r:embed="rId4"/>
          <a:stretch>
            <a:fillRect/>
          </a:stretch>
        </p:blipFill>
        <p:spPr>
          <a:xfrm>
            <a:off x="380999" y="5875101"/>
            <a:ext cx="2200847" cy="402371"/>
          </a:xfrm>
          <a:prstGeom prst="rect">
            <a:avLst/>
          </a:prstGeom>
        </p:spPr>
      </p:pic>
      <p:sp>
        <p:nvSpPr>
          <p:cNvPr id="10" name="TextBox 9"/>
          <p:cNvSpPr txBox="1"/>
          <p:nvPr/>
        </p:nvSpPr>
        <p:spPr>
          <a:xfrm>
            <a:off x="352198" y="5945481"/>
            <a:ext cx="2666082" cy="261610"/>
          </a:xfrm>
          <a:prstGeom prst="rect">
            <a:avLst/>
          </a:prstGeom>
          <a:noFill/>
        </p:spPr>
        <p:txBody>
          <a:bodyPr wrap="square" rtlCol="0">
            <a:spAutoFit/>
          </a:bodyPr>
          <a:lstStyle/>
          <a:p>
            <a:r>
              <a:rPr lang="en-US" sz="1100" dirty="0" smtClean="0">
                <a:solidFill>
                  <a:schemeClr val="bg1"/>
                </a:solidFill>
              </a:rPr>
              <a:t>For More Information Review:</a:t>
            </a:r>
            <a:endParaRPr lang="en-US" sz="1100" dirty="0">
              <a:solidFill>
                <a:schemeClr val="bg1"/>
              </a:solidFill>
            </a:endParaRPr>
          </a:p>
        </p:txBody>
      </p:sp>
      <p:sp>
        <p:nvSpPr>
          <p:cNvPr id="12" name="TextBox 11"/>
          <p:cNvSpPr txBox="1"/>
          <p:nvPr/>
        </p:nvSpPr>
        <p:spPr>
          <a:xfrm>
            <a:off x="2581846" y="5922397"/>
            <a:ext cx="6181153" cy="307777"/>
          </a:xfrm>
          <a:prstGeom prst="rect">
            <a:avLst/>
          </a:prstGeom>
          <a:noFill/>
        </p:spPr>
        <p:txBody>
          <a:bodyPr wrap="square" rtlCol="0">
            <a:spAutoFit/>
          </a:bodyPr>
          <a:lstStyle/>
          <a:p>
            <a:r>
              <a:rPr lang="en-US" dirty="0" smtClean="0"/>
              <a:t>PHI.023 </a:t>
            </a:r>
            <a:r>
              <a:rPr lang="en-US" dirty="0"/>
              <a:t>Sanctions for Privacy &amp; Information Security Violations</a:t>
            </a:r>
          </a:p>
        </p:txBody>
      </p:sp>
    </p:spTree>
    <p:extLst>
      <p:ext uri="{BB962C8B-B14F-4D97-AF65-F5344CB8AC3E}">
        <p14:creationId xmlns:p14="http://schemas.microsoft.com/office/powerpoint/2010/main" val="1775956469"/>
      </p:ext>
    </p:extLst>
  </p:cSld>
  <p:clrMapOvr>
    <a:masterClrMapping/>
  </p:clrMapOvr>
  <p:transition spd="med">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p:nvPr/>
        </p:nvSpPr>
        <p:spPr>
          <a:xfrm>
            <a:off x="352198" y="177793"/>
            <a:ext cx="8439600" cy="584700"/>
          </a:xfrm>
          <a:prstGeom prst="rect">
            <a:avLst/>
          </a:prstGeom>
          <a:noFill/>
          <a:ln>
            <a:noFill/>
          </a:ln>
        </p:spPr>
        <p:txBody>
          <a:bodyPr wrap="square" lIns="91425" tIns="45700" rIns="91425" bIns="45700" anchor="t" anchorCtr="0">
            <a:noAutofit/>
          </a:bodyPr>
          <a:lstStyle/>
          <a:p>
            <a:pPr lvl="0" algn="r">
              <a:buClr>
                <a:srgbClr val="000000"/>
              </a:buClr>
              <a:buSzPts val="1800"/>
            </a:pPr>
            <a:r>
              <a:rPr lang="en-US" sz="4400" b="1" dirty="0" smtClean="0">
                <a:solidFill>
                  <a:srgbClr val="951926"/>
                </a:solidFill>
                <a:latin typeface="Garamond"/>
                <a:ea typeface="Garamond"/>
                <a:cs typeface="Garamond"/>
                <a:sym typeface="Garamond"/>
              </a:rPr>
              <a:t>Patient Privacy Policies and Forms on the Intranet</a:t>
            </a:r>
            <a:endParaRPr lang="en-US" sz="4000" b="1" dirty="0">
              <a:solidFill>
                <a:srgbClr val="951926"/>
              </a:solidFill>
              <a:latin typeface="Garamond"/>
              <a:ea typeface="Garamond"/>
              <a:cs typeface="Garamond"/>
              <a:sym typeface="Garamond"/>
            </a:endParaRPr>
          </a:p>
        </p:txBody>
      </p:sp>
      <p:cxnSp>
        <p:nvCxnSpPr>
          <p:cNvPr id="91" name="Shape 91"/>
          <p:cNvCxnSpPr/>
          <p:nvPr/>
        </p:nvCxnSpPr>
        <p:spPr>
          <a:xfrm rot="10800000">
            <a:off x="380999" y="756743"/>
            <a:ext cx="8382000" cy="1500"/>
          </a:xfrm>
          <a:prstGeom prst="straightConnector1">
            <a:avLst/>
          </a:prstGeom>
          <a:noFill/>
          <a:ln w="9525" cap="flat" cmpd="sng">
            <a:solidFill>
              <a:srgbClr val="98002E"/>
            </a:solidFill>
            <a:prstDash val="solid"/>
            <a:round/>
            <a:headEnd type="none" w="med" len="med"/>
            <a:tailEnd type="none" w="med" len="med"/>
          </a:ln>
        </p:spPr>
      </p:cxnSp>
      <p:sp>
        <p:nvSpPr>
          <p:cNvPr id="93" name="Shape 93"/>
          <p:cNvSpPr txBox="1"/>
          <p:nvPr/>
        </p:nvSpPr>
        <p:spPr>
          <a:xfrm>
            <a:off x="6381483" y="6437254"/>
            <a:ext cx="2295000" cy="365100"/>
          </a:xfrm>
          <a:prstGeom prst="rect">
            <a:avLst/>
          </a:prstGeom>
          <a:noFill/>
          <a:ln>
            <a:noFill/>
          </a:ln>
        </p:spPr>
        <p:txBody>
          <a:bodyPr wrap="square" lIns="0" tIns="0" rIns="0" bIns="0" anchor="t" anchorCtr="0">
            <a:noAutofit/>
          </a:bodyPr>
          <a:lstStyle/>
          <a:p>
            <a:pPr marL="0" marR="0" lvl="0" indent="0" algn="r" rtl="0">
              <a:lnSpc>
                <a:spcPct val="100000"/>
              </a:lnSpc>
              <a:spcBef>
                <a:spcPts val="0"/>
              </a:spcBef>
              <a:spcAft>
                <a:spcPts val="0"/>
              </a:spcAft>
              <a:buClr>
                <a:srgbClr val="FF0000"/>
              </a:buClr>
              <a:buSzPts val="250"/>
              <a:buFont typeface="Garamond"/>
              <a:buNone/>
            </a:pPr>
            <a:endParaRPr dirty="0"/>
          </a:p>
        </p:txBody>
      </p:sp>
      <p:sp>
        <p:nvSpPr>
          <p:cNvPr id="94" name="Shape 94"/>
          <p:cNvSpPr txBox="1"/>
          <p:nvPr/>
        </p:nvSpPr>
        <p:spPr>
          <a:xfrm>
            <a:off x="0" y="6543978"/>
            <a:ext cx="2133600" cy="3651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
              <a:buFont typeface="Garamond"/>
              <a:buNone/>
            </a:pPr>
            <a:r>
              <a:rPr lang="en-US" sz="1200" dirty="0" smtClean="0">
                <a:latin typeface="Garamond"/>
                <a:ea typeface="Garamond"/>
                <a:cs typeface="Garamond"/>
                <a:sym typeface="Garamond"/>
              </a:rPr>
              <a:t>21</a:t>
            </a:r>
            <a:endParaRPr sz="1200" b="0" i="0" u="none" strike="noStrike" cap="none" dirty="0">
              <a:solidFill>
                <a:srgbClr val="000000"/>
              </a:solidFill>
              <a:latin typeface="Garamond"/>
              <a:ea typeface="Garamond"/>
              <a:cs typeface="Garamond"/>
              <a:sym typeface="Garamond"/>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5129" y="6277472"/>
            <a:ext cx="3393737" cy="524882"/>
          </a:xfrm>
          <a:prstGeom prst="rect">
            <a:avLst/>
          </a:prstGeom>
        </p:spPr>
      </p:pic>
      <p:pic>
        <p:nvPicPr>
          <p:cNvPr id="4" name="Picture 3"/>
          <p:cNvPicPr>
            <a:picLocks noChangeAspect="1"/>
          </p:cNvPicPr>
          <p:nvPr/>
        </p:nvPicPr>
        <p:blipFill>
          <a:blip r:embed="rId4"/>
          <a:stretch>
            <a:fillRect/>
          </a:stretch>
        </p:blipFill>
        <p:spPr>
          <a:xfrm>
            <a:off x="1246344" y="2170067"/>
            <a:ext cx="6651312" cy="2517866"/>
          </a:xfrm>
          <a:prstGeom prst="rect">
            <a:avLst/>
          </a:prstGeom>
        </p:spPr>
      </p:pic>
      <p:sp>
        <p:nvSpPr>
          <p:cNvPr id="5" name="Rectangle 4"/>
          <p:cNvSpPr/>
          <p:nvPr/>
        </p:nvSpPr>
        <p:spPr>
          <a:xfrm>
            <a:off x="3602516" y="4010140"/>
            <a:ext cx="2148289" cy="275421"/>
          </a:xfrm>
          <a:prstGeom prst="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5860973" y="3800819"/>
            <a:ext cx="616945" cy="221765"/>
          </a:xfrm>
          <a:prstGeom prst="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Arrow Connector 12"/>
          <p:cNvCxnSpPr/>
          <p:nvPr/>
        </p:nvCxnSpPr>
        <p:spPr>
          <a:xfrm flipH="1" flipV="1">
            <a:off x="5288096" y="4285561"/>
            <a:ext cx="572877" cy="738131"/>
          </a:xfrm>
          <a:prstGeom prst="straightConnector1">
            <a:avLst/>
          </a:prstGeom>
          <a:ln w="12700">
            <a:tailEnd type="triangle"/>
          </a:ln>
        </p:spPr>
        <p:style>
          <a:lnRef idx="1">
            <a:schemeClr val="accent2"/>
          </a:lnRef>
          <a:fillRef idx="0">
            <a:schemeClr val="accent2"/>
          </a:fillRef>
          <a:effectRef idx="0">
            <a:schemeClr val="accent2"/>
          </a:effectRef>
          <a:fontRef idx="minor">
            <a:schemeClr val="tx1"/>
          </a:fontRef>
        </p:style>
      </p:cxnSp>
      <p:pic>
        <p:nvPicPr>
          <p:cNvPr id="14" name="Picture 13"/>
          <p:cNvPicPr>
            <a:picLocks noChangeAspect="1"/>
          </p:cNvPicPr>
          <p:nvPr/>
        </p:nvPicPr>
        <p:blipFill>
          <a:blip r:embed="rId5"/>
          <a:stretch>
            <a:fillRect/>
          </a:stretch>
        </p:blipFill>
        <p:spPr>
          <a:xfrm>
            <a:off x="6477918" y="3911701"/>
            <a:ext cx="658425" cy="823031"/>
          </a:xfrm>
          <a:prstGeom prst="rect">
            <a:avLst/>
          </a:prstGeom>
        </p:spPr>
      </p:pic>
    </p:spTree>
    <p:extLst>
      <p:ext uri="{BB962C8B-B14F-4D97-AF65-F5344CB8AC3E}">
        <p14:creationId xmlns:p14="http://schemas.microsoft.com/office/powerpoint/2010/main" val="3082882619"/>
      </p:ext>
    </p:extLst>
  </p:cSld>
  <p:clrMapOvr>
    <a:masterClrMapping/>
  </p:clrMapOvr>
  <p:transition spd="med">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p:nvPr/>
        </p:nvSpPr>
        <p:spPr>
          <a:xfrm>
            <a:off x="352198" y="177793"/>
            <a:ext cx="8439600" cy="584700"/>
          </a:xfrm>
          <a:prstGeom prst="rect">
            <a:avLst/>
          </a:prstGeom>
          <a:noFill/>
          <a:ln>
            <a:noFill/>
          </a:ln>
        </p:spPr>
        <p:txBody>
          <a:bodyPr wrap="square" lIns="91425" tIns="45700" rIns="91425" bIns="45700" anchor="t" anchorCtr="0">
            <a:noAutofit/>
          </a:bodyPr>
          <a:lstStyle/>
          <a:p>
            <a:pPr lvl="0" algn="r">
              <a:buClr>
                <a:srgbClr val="000000"/>
              </a:buClr>
              <a:buSzPts val="1800"/>
            </a:pPr>
            <a:r>
              <a:rPr lang="en-US" sz="4400" b="1" dirty="0" smtClean="0">
                <a:solidFill>
                  <a:srgbClr val="951926"/>
                </a:solidFill>
                <a:latin typeface="Garamond"/>
                <a:ea typeface="Garamond"/>
                <a:cs typeface="Garamond"/>
                <a:sym typeface="Garamond"/>
              </a:rPr>
              <a:t>Test Your Knowledge</a:t>
            </a:r>
            <a:endParaRPr lang="en-US" sz="4000" b="1" dirty="0">
              <a:solidFill>
                <a:srgbClr val="951926"/>
              </a:solidFill>
              <a:latin typeface="Garamond"/>
              <a:ea typeface="Garamond"/>
              <a:cs typeface="Garamond"/>
              <a:sym typeface="Garamond"/>
            </a:endParaRPr>
          </a:p>
        </p:txBody>
      </p:sp>
      <p:cxnSp>
        <p:nvCxnSpPr>
          <p:cNvPr id="91" name="Shape 91"/>
          <p:cNvCxnSpPr/>
          <p:nvPr/>
        </p:nvCxnSpPr>
        <p:spPr>
          <a:xfrm rot="10800000">
            <a:off x="380999" y="756743"/>
            <a:ext cx="8382000" cy="1500"/>
          </a:xfrm>
          <a:prstGeom prst="straightConnector1">
            <a:avLst/>
          </a:prstGeom>
          <a:noFill/>
          <a:ln w="9525" cap="flat" cmpd="sng">
            <a:solidFill>
              <a:srgbClr val="98002E"/>
            </a:solidFill>
            <a:prstDash val="solid"/>
            <a:round/>
            <a:headEnd type="none" w="med" len="med"/>
            <a:tailEnd type="none" w="med" len="med"/>
          </a:ln>
        </p:spPr>
      </p:cxnSp>
      <p:sp>
        <p:nvSpPr>
          <p:cNvPr id="93" name="Shape 93"/>
          <p:cNvSpPr txBox="1"/>
          <p:nvPr/>
        </p:nvSpPr>
        <p:spPr>
          <a:xfrm>
            <a:off x="6381483" y="6437254"/>
            <a:ext cx="2295000" cy="365100"/>
          </a:xfrm>
          <a:prstGeom prst="rect">
            <a:avLst/>
          </a:prstGeom>
          <a:noFill/>
          <a:ln>
            <a:noFill/>
          </a:ln>
        </p:spPr>
        <p:txBody>
          <a:bodyPr wrap="square" lIns="0" tIns="0" rIns="0" bIns="0" anchor="t" anchorCtr="0">
            <a:noAutofit/>
          </a:bodyPr>
          <a:lstStyle/>
          <a:p>
            <a:pPr marL="0" marR="0" lvl="0" indent="0" algn="r" rtl="0">
              <a:lnSpc>
                <a:spcPct val="100000"/>
              </a:lnSpc>
              <a:spcBef>
                <a:spcPts val="0"/>
              </a:spcBef>
              <a:spcAft>
                <a:spcPts val="0"/>
              </a:spcAft>
              <a:buClr>
                <a:srgbClr val="FF0000"/>
              </a:buClr>
              <a:buSzPts val="250"/>
              <a:buFont typeface="Garamond"/>
              <a:buNone/>
            </a:pPr>
            <a:endParaRPr dirty="0"/>
          </a:p>
        </p:txBody>
      </p:sp>
      <p:sp>
        <p:nvSpPr>
          <p:cNvPr id="94" name="Shape 94"/>
          <p:cNvSpPr txBox="1"/>
          <p:nvPr/>
        </p:nvSpPr>
        <p:spPr>
          <a:xfrm>
            <a:off x="0" y="6543978"/>
            <a:ext cx="2133600" cy="3651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
              <a:buFont typeface="Garamond"/>
              <a:buNone/>
            </a:pPr>
            <a:r>
              <a:rPr lang="en-US" sz="1200" dirty="0" smtClean="0">
                <a:latin typeface="Garamond"/>
                <a:ea typeface="Garamond"/>
                <a:cs typeface="Garamond"/>
                <a:sym typeface="Garamond"/>
              </a:rPr>
              <a:t>22</a:t>
            </a:r>
            <a:endParaRPr sz="1200" b="0" i="0" u="none" strike="noStrike" cap="none" dirty="0">
              <a:solidFill>
                <a:srgbClr val="000000"/>
              </a:solidFill>
              <a:latin typeface="Garamond"/>
              <a:ea typeface="Garamond"/>
              <a:cs typeface="Garamond"/>
              <a:sym typeface="Garamond"/>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5129" y="6277472"/>
            <a:ext cx="3393737" cy="524882"/>
          </a:xfrm>
          <a:prstGeom prst="rect">
            <a:avLst/>
          </a:prstGeom>
        </p:spPr>
      </p:pic>
      <p:sp>
        <p:nvSpPr>
          <p:cNvPr id="11" name="TextBox 10"/>
          <p:cNvSpPr txBox="1"/>
          <p:nvPr/>
        </p:nvSpPr>
        <p:spPr>
          <a:xfrm>
            <a:off x="380999" y="762493"/>
            <a:ext cx="8410800" cy="3416320"/>
          </a:xfrm>
          <a:prstGeom prst="rect">
            <a:avLst/>
          </a:prstGeom>
          <a:noFill/>
        </p:spPr>
        <p:txBody>
          <a:bodyPr wrap="square" rtlCol="0">
            <a:spAutoFit/>
          </a:bodyPr>
          <a:lstStyle/>
          <a:p>
            <a:endParaRPr lang="en-US" sz="2400" u="sng" dirty="0" smtClean="0"/>
          </a:p>
          <a:p>
            <a:pPr marL="342900" indent="-342900">
              <a:buFont typeface="Arial" panose="020B0604020202020204" pitchFamily="34" charset="0"/>
              <a:buChar char="•"/>
            </a:pPr>
            <a:r>
              <a:rPr lang="en-US" sz="2400" dirty="0"/>
              <a:t>Do you know who your FPO is?</a:t>
            </a:r>
          </a:p>
          <a:p>
            <a:pPr marL="342900" indent="-342900">
              <a:buFont typeface="Arial" panose="020B0604020202020204" pitchFamily="34" charset="0"/>
              <a:buChar char="•"/>
            </a:pPr>
            <a:r>
              <a:rPr lang="en-US" sz="2400" dirty="0" smtClean="0"/>
              <a:t>What </a:t>
            </a:r>
            <a:r>
              <a:rPr lang="en-US" sz="2400" dirty="0"/>
              <a:t>kinds of privacy rights does the patient have?</a:t>
            </a:r>
          </a:p>
          <a:p>
            <a:pPr marL="342900" indent="-342900">
              <a:buFont typeface="Arial" panose="020B0604020202020204" pitchFamily="34" charset="0"/>
              <a:buChar char="•"/>
            </a:pPr>
            <a:r>
              <a:rPr lang="en-US" sz="2400" dirty="0" smtClean="0"/>
              <a:t>Can </a:t>
            </a:r>
            <a:r>
              <a:rPr lang="en-US" sz="2400" dirty="0"/>
              <a:t>a patient amend their record?</a:t>
            </a:r>
          </a:p>
          <a:p>
            <a:pPr marL="342900" indent="-342900">
              <a:buFont typeface="Arial" panose="020B0604020202020204" pitchFamily="34" charset="0"/>
              <a:buChar char="•"/>
            </a:pPr>
            <a:r>
              <a:rPr lang="en-US" sz="2400" dirty="0" smtClean="0"/>
              <a:t>Do </a:t>
            </a:r>
            <a:r>
              <a:rPr lang="en-US" sz="2400" dirty="0"/>
              <a:t>you know who to refer patient privacy questions or complaints to?</a:t>
            </a:r>
          </a:p>
          <a:p>
            <a:pPr marL="342900" indent="-342900">
              <a:buFont typeface="Arial" panose="020B0604020202020204" pitchFamily="34" charset="0"/>
              <a:buChar char="•"/>
            </a:pPr>
            <a:r>
              <a:rPr lang="en-US" sz="2400" dirty="0" smtClean="0"/>
              <a:t>What </a:t>
            </a:r>
            <a:r>
              <a:rPr lang="en-US" sz="2400" dirty="0"/>
              <a:t>is an Accounting of Disclosures?</a:t>
            </a:r>
          </a:p>
          <a:p>
            <a:pPr marL="342900" indent="-342900">
              <a:buFont typeface="Arial" panose="020B0604020202020204" pitchFamily="34" charset="0"/>
              <a:buChar char="•"/>
            </a:pPr>
            <a:r>
              <a:rPr lang="en-US" sz="2400" dirty="0" smtClean="0"/>
              <a:t>When </a:t>
            </a:r>
            <a:r>
              <a:rPr lang="en-US" sz="2400" dirty="0"/>
              <a:t>can you access, use or disclose the patient’s PHI?</a:t>
            </a:r>
          </a:p>
          <a:p>
            <a:pPr marL="342900" indent="-342900">
              <a:buFont typeface="Arial" panose="020B0604020202020204" pitchFamily="34" charset="0"/>
              <a:buChar char="•"/>
            </a:pPr>
            <a:r>
              <a:rPr lang="en-US" sz="2400" dirty="0" smtClean="0"/>
              <a:t>Where </a:t>
            </a:r>
            <a:r>
              <a:rPr lang="en-US" sz="2400" dirty="0"/>
              <a:t>do you dispose of patient information?</a:t>
            </a:r>
            <a:endParaRPr lang="en-US" sz="2200" dirty="0"/>
          </a:p>
        </p:txBody>
      </p:sp>
      <p:pic>
        <p:nvPicPr>
          <p:cNvPr id="2" name="Picture 1"/>
          <p:cNvPicPr>
            <a:picLocks noChangeAspect="1"/>
          </p:cNvPicPr>
          <p:nvPr/>
        </p:nvPicPr>
        <p:blipFill>
          <a:blip r:embed="rId4"/>
          <a:stretch>
            <a:fillRect/>
          </a:stretch>
        </p:blipFill>
        <p:spPr>
          <a:xfrm>
            <a:off x="2875128" y="4312121"/>
            <a:ext cx="3393737" cy="1832042"/>
          </a:xfrm>
          <a:prstGeom prst="rect">
            <a:avLst/>
          </a:prstGeom>
        </p:spPr>
      </p:pic>
    </p:spTree>
    <p:extLst>
      <p:ext uri="{BB962C8B-B14F-4D97-AF65-F5344CB8AC3E}">
        <p14:creationId xmlns:p14="http://schemas.microsoft.com/office/powerpoint/2010/main" val="2496438620"/>
      </p:ext>
    </p:extLst>
  </p:cSld>
  <p:clrMapOvr>
    <a:masterClrMapping/>
  </p:clrMapOvr>
  <p:transition spd="med">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p:nvPr/>
        </p:nvSpPr>
        <p:spPr>
          <a:xfrm>
            <a:off x="352198" y="177793"/>
            <a:ext cx="8439600" cy="584700"/>
          </a:xfrm>
          <a:prstGeom prst="rect">
            <a:avLst/>
          </a:prstGeom>
          <a:noFill/>
          <a:ln>
            <a:noFill/>
          </a:ln>
        </p:spPr>
        <p:txBody>
          <a:bodyPr wrap="square" lIns="91425" tIns="45700" rIns="91425" bIns="45700" anchor="t" anchorCtr="0">
            <a:noAutofit/>
          </a:bodyPr>
          <a:lstStyle/>
          <a:p>
            <a:pPr lvl="0" algn="r">
              <a:buClr>
                <a:srgbClr val="000000"/>
              </a:buClr>
              <a:buSzPts val="1800"/>
            </a:pPr>
            <a:r>
              <a:rPr lang="en-US" sz="4400" b="1" dirty="0" smtClean="0">
                <a:solidFill>
                  <a:srgbClr val="951926"/>
                </a:solidFill>
                <a:latin typeface="Garamond"/>
                <a:ea typeface="Garamond"/>
                <a:cs typeface="Garamond"/>
                <a:sym typeface="Garamond"/>
              </a:rPr>
              <a:t>OUM Privacy Policies</a:t>
            </a:r>
            <a:endParaRPr lang="en-US" sz="4000" b="1" dirty="0">
              <a:solidFill>
                <a:srgbClr val="951926"/>
              </a:solidFill>
              <a:latin typeface="Garamond"/>
              <a:ea typeface="Garamond"/>
              <a:cs typeface="Garamond"/>
              <a:sym typeface="Garamond"/>
            </a:endParaRPr>
          </a:p>
        </p:txBody>
      </p:sp>
      <p:cxnSp>
        <p:nvCxnSpPr>
          <p:cNvPr id="91" name="Shape 91"/>
          <p:cNvCxnSpPr/>
          <p:nvPr/>
        </p:nvCxnSpPr>
        <p:spPr>
          <a:xfrm rot="10800000">
            <a:off x="380999" y="756743"/>
            <a:ext cx="8382000" cy="1500"/>
          </a:xfrm>
          <a:prstGeom prst="straightConnector1">
            <a:avLst/>
          </a:prstGeom>
          <a:noFill/>
          <a:ln w="9525" cap="flat" cmpd="sng">
            <a:solidFill>
              <a:srgbClr val="98002E"/>
            </a:solidFill>
            <a:prstDash val="solid"/>
            <a:round/>
            <a:headEnd type="none" w="med" len="med"/>
            <a:tailEnd type="none" w="med" len="med"/>
          </a:ln>
        </p:spPr>
      </p:cxnSp>
      <p:sp>
        <p:nvSpPr>
          <p:cNvPr id="93" name="Shape 93"/>
          <p:cNvSpPr txBox="1"/>
          <p:nvPr/>
        </p:nvSpPr>
        <p:spPr>
          <a:xfrm>
            <a:off x="6381483" y="6437254"/>
            <a:ext cx="2295000" cy="365100"/>
          </a:xfrm>
          <a:prstGeom prst="rect">
            <a:avLst/>
          </a:prstGeom>
          <a:noFill/>
          <a:ln>
            <a:noFill/>
          </a:ln>
        </p:spPr>
        <p:txBody>
          <a:bodyPr wrap="square" lIns="0" tIns="0" rIns="0" bIns="0" anchor="t" anchorCtr="0">
            <a:noAutofit/>
          </a:bodyPr>
          <a:lstStyle/>
          <a:p>
            <a:pPr marL="0" marR="0" lvl="0" indent="0" algn="r" rtl="0">
              <a:lnSpc>
                <a:spcPct val="100000"/>
              </a:lnSpc>
              <a:spcBef>
                <a:spcPts val="0"/>
              </a:spcBef>
              <a:spcAft>
                <a:spcPts val="0"/>
              </a:spcAft>
              <a:buClr>
                <a:srgbClr val="FF0000"/>
              </a:buClr>
              <a:buSzPts val="250"/>
              <a:buFont typeface="Garamond"/>
              <a:buNone/>
            </a:pPr>
            <a:endParaRPr dirty="0"/>
          </a:p>
        </p:txBody>
      </p:sp>
      <p:sp>
        <p:nvSpPr>
          <p:cNvPr id="94" name="Shape 94"/>
          <p:cNvSpPr txBox="1"/>
          <p:nvPr/>
        </p:nvSpPr>
        <p:spPr>
          <a:xfrm>
            <a:off x="0" y="6543978"/>
            <a:ext cx="2133600" cy="3651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
              <a:buFont typeface="Garamond"/>
              <a:buNone/>
            </a:pPr>
            <a:r>
              <a:rPr lang="en-US" sz="1200" dirty="0" smtClean="0">
                <a:latin typeface="Garamond"/>
                <a:ea typeface="Garamond"/>
                <a:cs typeface="Garamond"/>
                <a:sym typeface="Garamond"/>
              </a:rPr>
              <a:t>23</a:t>
            </a:r>
            <a:endParaRPr sz="1200" b="0" i="0" u="none" strike="noStrike" cap="none" dirty="0">
              <a:solidFill>
                <a:srgbClr val="000000"/>
              </a:solidFill>
              <a:latin typeface="Garamond"/>
              <a:ea typeface="Garamond"/>
              <a:cs typeface="Garamond"/>
              <a:sym typeface="Garamond"/>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5129" y="6277472"/>
            <a:ext cx="3393737" cy="524882"/>
          </a:xfrm>
          <a:prstGeom prst="rect">
            <a:avLst/>
          </a:prstGeom>
        </p:spPr>
      </p:pic>
      <p:sp>
        <p:nvSpPr>
          <p:cNvPr id="11" name="TextBox 10"/>
          <p:cNvSpPr txBox="1"/>
          <p:nvPr/>
        </p:nvSpPr>
        <p:spPr>
          <a:xfrm>
            <a:off x="380999" y="762493"/>
            <a:ext cx="8410800" cy="4770537"/>
          </a:xfrm>
          <a:prstGeom prst="rect">
            <a:avLst/>
          </a:prstGeom>
          <a:noFill/>
        </p:spPr>
        <p:txBody>
          <a:bodyPr wrap="square" rtlCol="0">
            <a:spAutoFit/>
          </a:bodyPr>
          <a:lstStyle/>
          <a:p>
            <a:endParaRPr lang="en-US" sz="2400" u="sng" dirty="0" smtClean="0"/>
          </a:p>
          <a:p>
            <a:pPr marL="342900" indent="-342900">
              <a:buFont typeface="Arial" panose="020B0604020202020204" pitchFamily="34" charset="0"/>
              <a:buChar char="•"/>
            </a:pPr>
            <a:r>
              <a:rPr lang="en-US" sz="2000" dirty="0"/>
              <a:t>PHI.001 - Mitigating Inappropriate or Unauthorized Access, Use and/or Disclosure of Protected Health Information</a:t>
            </a:r>
          </a:p>
          <a:p>
            <a:pPr marL="342900" indent="-342900">
              <a:buFont typeface="Arial" panose="020B0604020202020204" pitchFamily="34" charset="0"/>
              <a:buChar char="•"/>
            </a:pPr>
            <a:r>
              <a:rPr lang="en-US" sz="2000" dirty="0"/>
              <a:t>PHI.002 - Protecting and Mitigating Inappropriate or Unauthorized Access, Use and/or Disclosure of Personally-Identifiable Information</a:t>
            </a:r>
          </a:p>
          <a:p>
            <a:pPr marL="342900" indent="-342900">
              <a:buFont typeface="Arial" panose="020B0604020202020204" pitchFamily="34" charset="0"/>
              <a:buChar char="•"/>
            </a:pPr>
            <a:r>
              <a:rPr lang="en-US" sz="2000" dirty="0"/>
              <a:t>PHI.003 - Patients’ Right to Amend</a:t>
            </a:r>
          </a:p>
          <a:p>
            <a:pPr marL="342900" indent="-342900">
              <a:buFont typeface="Arial" panose="020B0604020202020204" pitchFamily="34" charset="0"/>
              <a:buChar char="•"/>
            </a:pPr>
            <a:r>
              <a:rPr lang="en-US" sz="2000" dirty="0"/>
              <a:t>PHI.004 - Patients’ Right to Request Privacy Restrictions</a:t>
            </a:r>
          </a:p>
          <a:p>
            <a:pPr marL="342900" indent="-342900">
              <a:buFont typeface="Arial" panose="020B0604020202020204" pitchFamily="34" charset="0"/>
              <a:buChar char="•"/>
            </a:pPr>
            <a:r>
              <a:rPr lang="en-US" sz="2000" dirty="0"/>
              <a:t>PHI.005 - Accounting of Disclosures </a:t>
            </a:r>
          </a:p>
          <a:p>
            <a:pPr marL="342900" indent="-342900">
              <a:buFont typeface="Arial" panose="020B0604020202020204" pitchFamily="34" charset="0"/>
              <a:buChar char="•"/>
            </a:pPr>
            <a:r>
              <a:rPr lang="en-US" sz="2000" dirty="0"/>
              <a:t>PHI.006 - Protected Health Information Breach Risk Assessment and Notification</a:t>
            </a:r>
          </a:p>
          <a:p>
            <a:pPr marL="342900" indent="-342900">
              <a:buFont typeface="Arial" panose="020B0604020202020204" pitchFamily="34" charset="0"/>
              <a:buChar char="•"/>
            </a:pPr>
            <a:r>
              <a:rPr lang="en-US" sz="2000" dirty="0"/>
              <a:t>PHI.007 - Notice of Privacy Practices</a:t>
            </a:r>
          </a:p>
          <a:p>
            <a:pPr marL="342900" indent="-342900">
              <a:buFont typeface="Arial" panose="020B0604020202020204" pitchFamily="34" charset="0"/>
              <a:buChar char="•"/>
            </a:pPr>
            <a:r>
              <a:rPr lang="en-US" sz="2000" dirty="0"/>
              <a:t>PHI.008 - Safeguarding Protected Health Information</a:t>
            </a:r>
          </a:p>
          <a:p>
            <a:pPr marL="342900" indent="-342900">
              <a:buFont typeface="Arial" panose="020B0604020202020204" pitchFamily="34" charset="0"/>
              <a:buChar char="•"/>
            </a:pPr>
            <a:r>
              <a:rPr lang="en-US" sz="2000" dirty="0"/>
              <a:t>PHI.009 - Minimum Necessary</a:t>
            </a:r>
          </a:p>
          <a:p>
            <a:pPr marL="342900" indent="-342900">
              <a:buFont typeface="Arial" panose="020B0604020202020204" pitchFamily="34" charset="0"/>
              <a:buChar char="•"/>
            </a:pPr>
            <a:r>
              <a:rPr lang="en-US" sz="2000" dirty="0"/>
              <a:t>PHI.010 - Patients’ Right to Request Confidential Communications</a:t>
            </a:r>
          </a:p>
          <a:p>
            <a:pPr marL="342900" indent="-342900">
              <a:buFont typeface="Arial" panose="020B0604020202020204" pitchFamily="34" charset="0"/>
              <a:buChar char="•"/>
            </a:pPr>
            <a:r>
              <a:rPr lang="en-US" sz="2000" dirty="0"/>
              <a:t>PHI.011 - Patient Privacy Program Requirements</a:t>
            </a:r>
          </a:p>
        </p:txBody>
      </p:sp>
    </p:spTree>
    <p:extLst>
      <p:ext uri="{BB962C8B-B14F-4D97-AF65-F5344CB8AC3E}">
        <p14:creationId xmlns:p14="http://schemas.microsoft.com/office/powerpoint/2010/main" val="2867065921"/>
      </p:ext>
    </p:extLst>
  </p:cSld>
  <p:clrMapOvr>
    <a:masterClrMapping/>
  </p:clrMapOvr>
  <p:transition spd="med">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p:nvPr/>
        </p:nvSpPr>
        <p:spPr>
          <a:xfrm>
            <a:off x="352198" y="177793"/>
            <a:ext cx="8439600" cy="584700"/>
          </a:xfrm>
          <a:prstGeom prst="rect">
            <a:avLst/>
          </a:prstGeom>
          <a:noFill/>
          <a:ln>
            <a:noFill/>
          </a:ln>
        </p:spPr>
        <p:txBody>
          <a:bodyPr wrap="square" lIns="91425" tIns="45700" rIns="91425" bIns="45700" anchor="t" anchorCtr="0">
            <a:noAutofit/>
          </a:bodyPr>
          <a:lstStyle/>
          <a:p>
            <a:pPr lvl="0" algn="r">
              <a:buClr>
                <a:srgbClr val="000000"/>
              </a:buClr>
              <a:buSzPts val="1800"/>
            </a:pPr>
            <a:r>
              <a:rPr lang="en-US" sz="4400" b="1" dirty="0" smtClean="0">
                <a:solidFill>
                  <a:srgbClr val="951926"/>
                </a:solidFill>
                <a:latin typeface="Garamond"/>
                <a:ea typeface="Garamond"/>
                <a:cs typeface="Garamond"/>
                <a:sym typeface="Garamond"/>
              </a:rPr>
              <a:t>OUM Privacy Policies Cont.</a:t>
            </a:r>
            <a:endParaRPr lang="en-US" sz="4000" b="1" dirty="0">
              <a:solidFill>
                <a:srgbClr val="951926"/>
              </a:solidFill>
              <a:latin typeface="Garamond"/>
              <a:ea typeface="Garamond"/>
              <a:cs typeface="Garamond"/>
              <a:sym typeface="Garamond"/>
            </a:endParaRPr>
          </a:p>
        </p:txBody>
      </p:sp>
      <p:cxnSp>
        <p:nvCxnSpPr>
          <p:cNvPr id="91" name="Shape 91"/>
          <p:cNvCxnSpPr/>
          <p:nvPr/>
        </p:nvCxnSpPr>
        <p:spPr>
          <a:xfrm rot="10800000">
            <a:off x="380999" y="756743"/>
            <a:ext cx="8382000" cy="1500"/>
          </a:xfrm>
          <a:prstGeom prst="straightConnector1">
            <a:avLst/>
          </a:prstGeom>
          <a:noFill/>
          <a:ln w="9525" cap="flat" cmpd="sng">
            <a:solidFill>
              <a:srgbClr val="98002E"/>
            </a:solidFill>
            <a:prstDash val="solid"/>
            <a:round/>
            <a:headEnd type="none" w="med" len="med"/>
            <a:tailEnd type="none" w="med" len="med"/>
          </a:ln>
        </p:spPr>
      </p:cxnSp>
      <p:sp>
        <p:nvSpPr>
          <p:cNvPr id="93" name="Shape 93"/>
          <p:cNvSpPr txBox="1"/>
          <p:nvPr/>
        </p:nvSpPr>
        <p:spPr>
          <a:xfrm>
            <a:off x="6381483" y="6437254"/>
            <a:ext cx="2295000" cy="365100"/>
          </a:xfrm>
          <a:prstGeom prst="rect">
            <a:avLst/>
          </a:prstGeom>
          <a:noFill/>
          <a:ln>
            <a:noFill/>
          </a:ln>
        </p:spPr>
        <p:txBody>
          <a:bodyPr wrap="square" lIns="0" tIns="0" rIns="0" bIns="0" anchor="t" anchorCtr="0">
            <a:noAutofit/>
          </a:bodyPr>
          <a:lstStyle/>
          <a:p>
            <a:pPr marL="0" marR="0" lvl="0" indent="0" algn="r" rtl="0">
              <a:lnSpc>
                <a:spcPct val="100000"/>
              </a:lnSpc>
              <a:spcBef>
                <a:spcPts val="0"/>
              </a:spcBef>
              <a:spcAft>
                <a:spcPts val="0"/>
              </a:spcAft>
              <a:buClr>
                <a:srgbClr val="FF0000"/>
              </a:buClr>
              <a:buSzPts val="250"/>
              <a:buFont typeface="Garamond"/>
              <a:buNone/>
            </a:pPr>
            <a:endParaRPr dirty="0"/>
          </a:p>
        </p:txBody>
      </p:sp>
      <p:sp>
        <p:nvSpPr>
          <p:cNvPr id="94" name="Shape 94"/>
          <p:cNvSpPr txBox="1"/>
          <p:nvPr/>
        </p:nvSpPr>
        <p:spPr>
          <a:xfrm>
            <a:off x="0" y="6543978"/>
            <a:ext cx="2133600" cy="3651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
              <a:buFont typeface="Garamond"/>
              <a:buNone/>
            </a:pPr>
            <a:r>
              <a:rPr lang="en-US" sz="1200" dirty="0" smtClean="0">
                <a:latin typeface="Garamond"/>
                <a:ea typeface="Garamond"/>
                <a:cs typeface="Garamond"/>
                <a:sym typeface="Garamond"/>
              </a:rPr>
              <a:t>24</a:t>
            </a:r>
            <a:endParaRPr sz="1200" b="0" i="0" u="none" strike="noStrike" cap="none" dirty="0">
              <a:solidFill>
                <a:srgbClr val="000000"/>
              </a:solidFill>
              <a:latin typeface="Garamond"/>
              <a:ea typeface="Garamond"/>
              <a:cs typeface="Garamond"/>
              <a:sym typeface="Garamond"/>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5129" y="6277472"/>
            <a:ext cx="3393737" cy="524882"/>
          </a:xfrm>
          <a:prstGeom prst="rect">
            <a:avLst/>
          </a:prstGeom>
        </p:spPr>
      </p:pic>
      <p:sp>
        <p:nvSpPr>
          <p:cNvPr id="11" name="TextBox 10"/>
          <p:cNvSpPr txBox="1"/>
          <p:nvPr/>
        </p:nvSpPr>
        <p:spPr>
          <a:xfrm>
            <a:off x="380999" y="762493"/>
            <a:ext cx="8410800" cy="4462760"/>
          </a:xfrm>
          <a:prstGeom prst="rect">
            <a:avLst/>
          </a:prstGeom>
          <a:noFill/>
        </p:spPr>
        <p:txBody>
          <a:bodyPr wrap="square" rtlCol="0">
            <a:spAutoFit/>
          </a:bodyPr>
          <a:lstStyle/>
          <a:p>
            <a:endParaRPr lang="en-US" sz="2400" u="sng" dirty="0" smtClean="0"/>
          </a:p>
          <a:p>
            <a:pPr marL="342900" indent="-342900">
              <a:buFont typeface="Arial" panose="020B0604020202020204" pitchFamily="34" charset="0"/>
              <a:buChar char="•"/>
            </a:pPr>
            <a:r>
              <a:rPr lang="en-US" sz="2000" dirty="0"/>
              <a:t>PHI.012 - Privacy Official</a:t>
            </a:r>
          </a:p>
          <a:p>
            <a:pPr marL="342900" indent="-342900">
              <a:buFont typeface="Arial" panose="020B0604020202020204" pitchFamily="34" charset="0"/>
              <a:buChar char="•"/>
            </a:pPr>
            <a:r>
              <a:rPr lang="en-US" sz="2000" dirty="0"/>
              <a:t>PHI.013 - Fundraising Under the HIPAA Privacy Standards/HITECH</a:t>
            </a:r>
          </a:p>
          <a:p>
            <a:pPr marL="342900" indent="-342900">
              <a:buFont typeface="Arial" panose="020B0604020202020204" pitchFamily="34" charset="0"/>
              <a:buChar char="•"/>
            </a:pPr>
            <a:r>
              <a:rPr lang="en-US" sz="2000" dirty="0"/>
              <a:t>PHI.014 - Community Clergy Access to Patient Listings under the HIPAA Privacy Standards</a:t>
            </a:r>
          </a:p>
          <a:p>
            <a:pPr marL="342900" indent="-342900">
              <a:buFont typeface="Arial" panose="020B0604020202020204" pitchFamily="34" charset="0"/>
              <a:buChar char="•"/>
            </a:pPr>
            <a:r>
              <a:rPr lang="en-US" sz="2000" dirty="0"/>
              <a:t>PHI.015 - Designated Record Set</a:t>
            </a:r>
          </a:p>
          <a:p>
            <a:pPr marL="342900" indent="-342900">
              <a:buFont typeface="Arial" panose="020B0604020202020204" pitchFamily="34" charset="0"/>
              <a:buChar char="•"/>
            </a:pPr>
            <a:r>
              <a:rPr lang="en-US" sz="2000" dirty="0"/>
              <a:t>PHI.016 - Determination of Uses &amp; Disclosures of De-Identified Info</a:t>
            </a:r>
          </a:p>
          <a:p>
            <a:pPr marL="342900" indent="-342900">
              <a:buFont typeface="Arial" panose="020B0604020202020204" pitchFamily="34" charset="0"/>
              <a:buChar char="•"/>
            </a:pPr>
            <a:r>
              <a:rPr lang="en-US" sz="2000" dirty="0"/>
              <a:t>PHI.017 - Authorization for Uses &amp; Disclosures of PHI</a:t>
            </a:r>
          </a:p>
          <a:p>
            <a:pPr marL="342900" indent="-342900">
              <a:buFont typeface="Arial" panose="020B0604020202020204" pitchFamily="34" charset="0"/>
              <a:buChar char="•"/>
            </a:pPr>
            <a:r>
              <a:rPr lang="en-US" sz="2000" dirty="0"/>
              <a:t>PHI.018 - Hybrid Entity</a:t>
            </a:r>
          </a:p>
          <a:p>
            <a:pPr marL="342900" indent="-342900">
              <a:buFont typeface="Arial" panose="020B0604020202020204" pitchFamily="34" charset="0"/>
              <a:buChar char="•"/>
            </a:pPr>
            <a:r>
              <a:rPr lang="en-US" sz="2000" dirty="0"/>
              <a:t>PHI.019 - Limited Data Set &amp; Data Use Agreement</a:t>
            </a:r>
          </a:p>
          <a:p>
            <a:pPr marL="342900" indent="-342900">
              <a:buFont typeface="Arial" panose="020B0604020202020204" pitchFamily="34" charset="0"/>
              <a:buChar char="•"/>
            </a:pPr>
            <a:r>
              <a:rPr lang="en-US" sz="2000" dirty="0"/>
              <a:t>PHI.020 - Marketing Under the HIPAA Privacy Standards</a:t>
            </a:r>
          </a:p>
          <a:p>
            <a:pPr marL="342900" indent="-342900">
              <a:buFont typeface="Arial" panose="020B0604020202020204" pitchFamily="34" charset="0"/>
              <a:buChar char="•"/>
            </a:pPr>
            <a:r>
              <a:rPr lang="en-US" sz="2000" dirty="0"/>
              <a:t>PHI.021 - Patient's Right to Opt Out of Being Listed in Facility Directory </a:t>
            </a:r>
          </a:p>
          <a:p>
            <a:pPr marL="342900" indent="-342900">
              <a:buFont typeface="Arial" panose="020B0604020202020204" pitchFamily="34" charset="0"/>
              <a:buChar char="•"/>
            </a:pPr>
            <a:r>
              <a:rPr lang="en-US" sz="2000" dirty="0"/>
              <a:t>PHI.022 - Privacy Complaint Process</a:t>
            </a:r>
          </a:p>
        </p:txBody>
      </p:sp>
    </p:spTree>
    <p:extLst>
      <p:ext uri="{BB962C8B-B14F-4D97-AF65-F5344CB8AC3E}">
        <p14:creationId xmlns:p14="http://schemas.microsoft.com/office/powerpoint/2010/main" val="504948176"/>
      </p:ext>
    </p:extLst>
  </p:cSld>
  <p:clrMapOvr>
    <a:masterClrMapping/>
  </p:clrMapOvr>
  <p:transition spd="med">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p:nvPr/>
        </p:nvSpPr>
        <p:spPr>
          <a:xfrm>
            <a:off x="352198" y="177793"/>
            <a:ext cx="8439600" cy="584700"/>
          </a:xfrm>
          <a:prstGeom prst="rect">
            <a:avLst/>
          </a:prstGeom>
          <a:noFill/>
          <a:ln>
            <a:noFill/>
          </a:ln>
        </p:spPr>
        <p:txBody>
          <a:bodyPr wrap="square" lIns="91425" tIns="45700" rIns="91425" bIns="45700" anchor="t" anchorCtr="0">
            <a:noAutofit/>
          </a:bodyPr>
          <a:lstStyle/>
          <a:p>
            <a:pPr lvl="0" algn="r">
              <a:buClr>
                <a:srgbClr val="000000"/>
              </a:buClr>
              <a:buSzPts val="1800"/>
            </a:pPr>
            <a:r>
              <a:rPr lang="en-US" sz="4400" b="1" dirty="0" smtClean="0">
                <a:solidFill>
                  <a:srgbClr val="951926"/>
                </a:solidFill>
                <a:latin typeface="Garamond"/>
                <a:ea typeface="Garamond"/>
                <a:cs typeface="Garamond"/>
                <a:sym typeface="Garamond"/>
              </a:rPr>
              <a:t>OUM Privacy Policies Cont.</a:t>
            </a:r>
            <a:endParaRPr lang="en-US" sz="4000" b="1" dirty="0">
              <a:solidFill>
                <a:srgbClr val="951926"/>
              </a:solidFill>
              <a:latin typeface="Garamond"/>
              <a:ea typeface="Garamond"/>
              <a:cs typeface="Garamond"/>
              <a:sym typeface="Garamond"/>
            </a:endParaRPr>
          </a:p>
        </p:txBody>
      </p:sp>
      <p:cxnSp>
        <p:nvCxnSpPr>
          <p:cNvPr id="91" name="Shape 91"/>
          <p:cNvCxnSpPr/>
          <p:nvPr/>
        </p:nvCxnSpPr>
        <p:spPr>
          <a:xfrm rot="10800000">
            <a:off x="380999" y="756743"/>
            <a:ext cx="8382000" cy="1500"/>
          </a:xfrm>
          <a:prstGeom prst="straightConnector1">
            <a:avLst/>
          </a:prstGeom>
          <a:noFill/>
          <a:ln w="9525" cap="flat" cmpd="sng">
            <a:solidFill>
              <a:srgbClr val="98002E"/>
            </a:solidFill>
            <a:prstDash val="solid"/>
            <a:round/>
            <a:headEnd type="none" w="med" len="med"/>
            <a:tailEnd type="none" w="med" len="med"/>
          </a:ln>
        </p:spPr>
      </p:cxnSp>
      <p:sp>
        <p:nvSpPr>
          <p:cNvPr id="93" name="Shape 93"/>
          <p:cNvSpPr txBox="1"/>
          <p:nvPr/>
        </p:nvSpPr>
        <p:spPr>
          <a:xfrm>
            <a:off x="6381483" y="6437254"/>
            <a:ext cx="2295000" cy="365100"/>
          </a:xfrm>
          <a:prstGeom prst="rect">
            <a:avLst/>
          </a:prstGeom>
          <a:noFill/>
          <a:ln>
            <a:noFill/>
          </a:ln>
        </p:spPr>
        <p:txBody>
          <a:bodyPr wrap="square" lIns="0" tIns="0" rIns="0" bIns="0" anchor="t" anchorCtr="0">
            <a:noAutofit/>
          </a:bodyPr>
          <a:lstStyle/>
          <a:p>
            <a:pPr marL="0" marR="0" lvl="0" indent="0" algn="r" rtl="0">
              <a:lnSpc>
                <a:spcPct val="100000"/>
              </a:lnSpc>
              <a:spcBef>
                <a:spcPts val="0"/>
              </a:spcBef>
              <a:spcAft>
                <a:spcPts val="0"/>
              </a:spcAft>
              <a:buClr>
                <a:srgbClr val="FF0000"/>
              </a:buClr>
              <a:buSzPts val="250"/>
              <a:buFont typeface="Garamond"/>
              <a:buNone/>
            </a:pPr>
            <a:endParaRPr dirty="0"/>
          </a:p>
        </p:txBody>
      </p:sp>
      <p:sp>
        <p:nvSpPr>
          <p:cNvPr id="94" name="Shape 94"/>
          <p:cNvSpPr txBox="1"/>
          <p:nvPr/>
        </p:nvSpPr>
        <p:spPr>
          <a:xfrm>
            <a:off x="0" y="6543978"/>
            <a:ext cx="2133600" cy="3651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
              <a:buFont typeface="Garamond"/>
              <a:buNone/>
            </a:pPr>
            <a:r>
              <a:rPr lang="en-US" sz="1200" dirty="0" smtClean="0">
                <a:latin typeface="Garamond"/>
                <a:ea typeface="Garamond"/>
                <a:cs typeface="Garamond"/>
                <a:sym typeface="Garamond"/>
              </a:rPr>
              <a:t>25</a:t>
            </a:r>
            <a:endParaRPr sz="1200" b="0" i="0" u="none" strike="noStrike" cap="none" dirty="0">
              <a:solidFill>
                <a:srgbClr val="000000"/>
              </a:solidFill>
              <a:latin typeface="Garamond"/>
              <a:ea typeface="Garamond"/>
              <a:cs typeface="Garamond"/>
              <a:sym typeface="Garamond"/>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5129" y="6277472"/>
            <a:ext cx="3393737" cy="524882"/>
          </a:xfrm>
          <a:prstGeom prst="rect">
            <a:avLst/>
          </a:prstGeom>
        </p:spPr>
      </p:pic>
      <p:sp>
        <p:nvSpPr>
          <p:cNvPr id="11" name="TextBox 10"/>
          <p:cNvSpPr txBox="1"/>
          <p:nvPr/>
        </p:nvSpPr>
        <p:spPr>
          <a:xfrm>
            <a:off x="380999" y="762493"/>
            <a:ext cx="8410800" cy="5078313"/>
          </a:xfrm>
          <a:prstGeom prst="rect">
            <a:avLst/>
          </a:prstGeom>
          <a:noFill/>
        </p:spPr>
        <p:txBody>
          <a:bodyPr wrap="square" rtlCol="0">
            <a:spAutoFit/>
          </a:bodyPr>
          <a:lstStyle/>
          <a:p>
            <a:endParaRPr lang="en-US" sz="2400" u="sng" dirty="0" smtClean="0"/>
          </a:p>
          <a:p>
            <a:pPr marL="342900" indent="-342900">
              <a:buFont typeface="Arial" panose="020B0604020202020204" pitchFamily="34" charset="0"/>
              <a:buChar char="•"/>
            </a:pPr>
            <a:r>
              <a:rPr lang="en-US" sz="2000" dirty="0"/>
              <a:t>PHI.023 - Sanctions for Privacy &amp; Info Security Violations</a:t>
            </a:r>
          </a:p>
          <a:p>
            <a:pPr marL="342900" indent="-342900">
              <a:buFont typeface="Arial" panose="020B0604020202020204" pitchFamily="34" charset="0"/>
              <a:buChar char="•"/>
            </a:pPr>
            <a:r>
              <a:rPr lang="en-US" sz="2000" dirty="0"/>
              <a:t>PHI.024 - Uses &amp; Disclosures for which an Authorization or Opportunity to Agree or Object is not Required</a:t>
            </a:r>
          </a:p>
          <a:p>
            <a:pPr marL="342900" indent="-342900">
              <a:buFont typeface="Arial" panose="020B0604020202020204" pitchFamily="34" charset="0"/>
              <a:buChar char="•"/>
            </a:pPr>
            <a:r>
              <a:rPr lang="en-US" sz="2000" dirty="0"/>
              <a:t>PHI.025 - Uses &amp; Disclosures of Protected Health Info to Other Covered Entities &amp; Health Care Providers Under the HIPAA Privacy Standards</a:t>
            </a:r>
          </a:p>
          <a:p>
            <a:pPr marL="342900" indent="-342900">
              <a:buFont typeface="Arial" panose="020B0604020202020204" pitchFamily="34" charset="0"/>
              <a:buChar char="•"/>
            </a:pPr>
            <a:r>
              <a:rPr lang="en-US" sz="2000" dirty="0"/>
              <a:t>PHI.026 - Uses &amp; Disclosures of PHI for Involvement in Patient's Care &amp; Notification Purposes</a:t>
            </a:r>
          </a:p>
          <a:p>
            <a:pPr marL="342900" indent="-342900">
              <a:buFont typeface="Arial" panose="020B0604020202020204" pitchFamily="34" charset="0"/>
              <a:buChar char="•"/>
            </a:pPr>
            <a:r>
              <a:rPr lang="en-US" sz="2000" dirty="0"/>
              <a:t>PHI.027 - Uses and Disclosures Required by Law</a:t>
            </a:r>
          </a:p>
          <a:p>
            <a:pPr marL="342900" indent="-342900">
              <a:buFont typeface="Arial" panose="020B0604020202020204" pitchFamily="34" charset="0"/>
              <a:buChar char="•"/>
            </a:pPr>
            <a:r>
              <a:rPr lang="en-US" sz="2000" dirty="0"/>
              <a:t>PHI.028 - Uses Verification of External Requestors</a:t>
            </a:r>
          </a:p>
          <a:p>
            <a:pPr marL="342900" indent="-342900">
              <a:buFont typeface="Arial" panose="020B0604020202020204" pitchFamily="34" charset="0"/>
              <a:buChar char="•"/>
            </a:pPr>
            <a:r>
              <a:rPr lang="en-US" sz="2000" dirty="0"/>
              <a:t>PHI.029 - Electronic Incident Response</a:t>
            </a:r>
          </a:p>
          <a:p>
            <a:pPr marL="342900" indent="-342900">
              <a:buFont typeface="Arial" panose="020B0604020202020204" pitchFamily="34" charset="0"/>
              <a:buChar char="•"/>
            </a:pPr>
            <a:r>
              <a:rPr lang="en-US" sz="2000" dirty="0"/>
              <a:t>PHI.030 - Confidential Patient Status</a:t>
            </a:r>
          </a:p>
          <a:p>
            <a:pPr marL="342900" indent="-342900">
              <a:buFont typeface="Arial" panose="020B0604020202020204" pitchFamily="34" charset="0"/>
              <a:buChar char="•"/>
            </a:pPr>
            <a:r>
              <a:rPr lang="en-US" sz="2000" dirty="0"/>
              <a:t>PHI.031 - Photographing, Video Monitoring,/Recording, Audio Monitoring/Recording, and/or Other Imaging Policy</a:t>
            </a:r>
          </a:p>
          <a:p>
            <a:pPr marL="342900" indent="-342900">
              <a:buFont typeface="Arial" panose="020B0604020202020204" pitchFamily="34" charset="0"/>
              <a:buChar char="•"/>
            </a:pPr>
            <a:r>
              <a:rPr lang="en-US" sz="2000" dirty="0"/>
              <a:t>PHI.032- Patents' Right to Access</a:t>
            </a:r>
          </a:p>
        </p:txBody>
      </p:sp>
    </p:spTree>
    <p:extLst>
      <p:ext uri="{BB962C8B-B14F-4D97-AF65-F5344CB8AC3E}">
        <p14:creationId xmlns:p14="http://schemas.microsoft.com/office/powerpoint/2010/main" val="2807893493"/>
      </p:ext>
    </p:extLst>
  </p:cSld>
  <p:clrMapOvr>
    <a:masterClrMapping/>
  </p:clrMapOvr>
  <p:transition spd="med">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Shape 108"/>
          <p:cNvPicPr preferRelativeResize="0"/>
          <p:nvPr/>
        </p:nvPicPr>
        <p:blipFill rotWithShape="1">
          <a:blip r:embed="rId3">
            <a:alphaModFix/>
          </a:blip>
          <a:srcRect/>
          <a:stretch/>
        </p:blipFill>
        <p:spPr>
          <a:xfrm>
            <a:off x="7937" y="0"/>
            <a:ext cx="9136063" cy="6858000"/>
          </a:xfrm>
          <a:prstGeom prst="rect">
            <a:avLst/>
          </a:prstGeom>
          <a:noFill/>
          <a:ln>
            <a:noFill/>
          </a:ln>
        </p:spPr>
      </p:pic>
      <p:sp>
        <p:nvSpPr>
          <p:cNvPr id="109" name="Shape 109"/>
          <p:cNvSpPr txBox="1"/>
          <p:nvPr/>
        </p:nvSpPr>
        <p:spPr>
          <a:xfrm>
            <a:off x="7937" y="2872286"/>
            <a:ext cx="9136063" cy="556714"/>
          </a:xfrm>
          <a:prstGeom prst="rect">
            <a:avLst/>
          </a:prstGeom>
          <a:noFill/>
          <a:ln>
            <a:noFill/>
          </a:ln>
        </p:spPr>
        <p:txBody>
          <a:bodyPr wrap="square" lIns="80650" tIns="40300" rIns="80650" bIns="40300" anchor="t" anchorCtr="0">
            <a:noAutofit/>
          </a:bodyPr>
          <a:lstStyle/>
          <a:p>
            <a:pPr lvl="0" algn="ctr">
              <a:buClr>
                <a:schemeClr val="lt1"/>
              </a:buClr>
              <a:buSzPts val="3088"/>
            </a:pPr>
            <a:r>
              <a:rPr lang="en-US" sz="2000" dirty="0">
                <a:solidFill>
                  <a:schemeClr val="bg1"/>
                </a:solidFill>
              </a:rPr>
              <a:t>Thank you for your attention and for protecting our patient’s PHI</a:t>
            </a:r>
            <a:r>
              <a:rPr lang="en-US" sz="2000" dirty="0" smtClean="0">
                <a:solidFill>
                  <a:schemeClr val="bg1"/>
                </a:solidFill>
              </a:rPr>
              <a:t>.</a:t>
            </a:r>
          </a:p>
          <a:p>
            <a:pPr lvl="0" algn="ctr">
              <a:buClr>
                <a:schemeClr val="lt1"/>
              </a:buClr>
              <a:buSzPts val="3088"/>
            </a:pPr>
            <a:endParaRPr lang="en-US" sz="2000" dirty="0">
              <a:solidFill>
                <a:schemeClr val="bg1"/>
              </a:solidFill>
            </a:endParaRPr>
          </a:p>
          <a:p>
            <a:pPr lvl="0" algn="ctr">
              <a:buClr>
                <a:schemeClr val="lt1"/>
              </a:buClr>
              <a:buSzPts val="3088"/>
            </a:pPr>
            <a:r>
              <a:rPr lang="en-US" sz="2000" dirty="0">
                <a:solidFill>
                  <a:schemeClr val="bg1"/>
                </a:solidFill>
              </a:rPr>
              <a:t>Every patient, every time!</a:t>
            </a:r>
            <a:endParaRPr sz="2000" dirty="0">
              <a:solidFill>
                <a:schemeClr val="bg1"/>
              </a:solidFill>
            </a:endParaRPr>
          </a:p>
        </p:txBody>
      </p:sp>
    </p:spTree>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p:nvPr/>
        </p:nvSpPr>
        <p:spPr>
          <a:xfrm>
            <a:off x="352198" y="177793"/>
            <a:ext cx="8439600" cy="584700"/>
          </a:xfrm>
          <a:prstGeom prst="rect">
            <a:avLst/>
          </a:prstGeom>
          <a:noFill/>
          <a:ln>
            <a:noFill/>
          </a:ln>
        </p:spPr>
        <p:txBody>
          <a:bodyPr wrap="square" lIns="91425" tIns="45700" rIns="91425" bIns="45700" anchor="t" anchorCtr="0">
            <a:noAutofit/>
          </a:bodyPr>
          <a:lstStyle/>
          <a:p>
            <a:pPr lvl="0" algn="r">
              <a:buClr>
                <a:srgbClr val="000000"/>
              </a:buClr>
              <a:buSzPts val="1800"/>
            </a:pPr>
            <a:r>
              <a:rPr lang="en-US" sz="4400" b="1" dirty="0">
                <a:solidFill>
                  <a:srgbClr val="951926"/>
                </a:solidFill>
                <a:latin typeface="Garamond"/>
                <a:ea typeface="Garamond"/>
                <a:cs typeface="Garamond"/>
                <a:sym typeface="Garamond"/>
              </a:rPr>
              <a:t>HIPAA Terminology</a:t>
            </a:r>
            <a:endParaRPr lang="en-US" sz="4400" b="1" dirty="0">
              <a:solidFill>
                <a:srgbClr val="951926"/>
              </a:solidFill>
              <a:latin typeface="Garamond"/>
              <a:ea typeface="Garamond"/>
              <a:cs typeface="Garamond"/>
              <a:sym typeface="Garamond"/>
            </a:endParaRPr>
          </a:p>
        </p:txBody>
      </p:sp>
      <p:cxnSp>
        <p:nvCxnSpPr>
          <p:cNvPr id="91" name="Shape 91"/>
          <p:cNvCxnSpPr/>
          <p:nvPr/>
        </p:nvCxnSpPr>
        <p:spPr>
          <a:xfrm rot="10800000">
            <a:off x="380999" y="756743"/>
            <a:ext cx="8382000" cy="1500"/>
          </a:xfrm>
          <a:prstGeom prst="straightConnector1">
            <a:avLst/>
          </a:prstGeom>
          <a:noFill/>
          <a:ln w="9525" cap="flat" cmpd="sng">
            <a:solidFill>
              <a:srgbClr val="98002E"/>
            </a:solidFill>
            <a:prstDash val="solid"/>
            <a:round/>
            <a:headEnd type="none" w="med" len="med"/>
            <a:tailEnd type="none" w="med" len="med"/>
          </a:ln>
        </p:spPr>
      </p:cxnSp>
      <p:sp>
        <p:nvSpPr>
          <p:cNvPr id="92" name="Shape 92"/>
          <p:cNvSpPr txBox="1"/>
          <p:nvPr/>
        </p:nvSpPr>
        <p:spPr>
          <a:xfrm>
            <a:off x="448056" y="759638"/>
            <a:ext cx="8010144" cy="793740"/>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800"/>
              <a:buFont typeface="Garamond"/>
              <a:buNone/>
            </a:pPr>
            <a:endParaRPr sz="4400" b="1" i="0" u="none" strike="noStrike" cap="none" dirty="0">
              <a:solidFill>
                <a:srgbClr val="951926"/>
              </a:solidFill>
              <a:latin typeface="Garamond"/>
              <a:ea typeface="Garamond"/>
              <a:cs typeface="Garamond"/>
              <a:sym typeface="Garamond"/>
            </a:endParaRPr>
          </a:p>
        </p:txBody>
      </p:sp>
      <p:sp>
        <p:nvSpPr>
          <p:cNvPr id="93" name="Shape 93"/>
          <p:cNvSpPr txBox="1"/>
          <p:nvPr/>
        </p:nvSpPr>
        <p:spPr>
          <a:xfrm>
            <a:off x="6381483" y="6437254"/>
            <a:ext cx="2295000" cy="365100"/>
          </a:xfrm>
          <a:prstGeom prst="rect">
            <a:avLst/>
          </a:prstGeom>
          <a:noFill/>
          <a:ln>
            <a:noFill/>
          </a:ln>
        </p:spPr>
        <p:txBody>
          <a:bodyPr wrap="square" lIns="0" tIns="0" rIns="0" bIns="0" anchor="t" anchorCtr="0">
            <a:noAutofit/>
          </a:bodyPr>
          <a:lstStyle/>
          <a:p>
            <a:pPr marL="0" marR="0" lvl="0" indent="0" algn="r" rtl="0">
              <a:lnSpc>
                <a:spcPct val="100000"/>
              </a:lnSpc>
              <a:spcBef>
                <a:spcPts val="0"/>
              </a:spcBef>
              <a:spcAft>
                <a:spcPts val="0"/>
              </a:spcAft>
              <a:buClr>
                <a:srgbClr val="FF0000"/>
              </a:buClr>
              <a:buSzPts val="250"/>
              <a:buFont typeface="Garamond"/>
              <a:buNone/>
            </a:pPr>
            <a:endParaRPr dirty="0"/>
          </a:p>
        </p:txBody>
      </p:sp>
      <p:sp>
        <p:nvSpPr>
          <p:cNvPr id="94" name="Shape 94"/>
          <p:cNvSpPr txBox="1"/>
          <p:nvPr/>
        </p:nvSpPr>
        <p:spPr>
          <a:xfrm>
            <a:off x="0" y="6543978"/>
            <a:ext cx="2133600" cy="3651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
              <a:buFont typeface="Garamond"/>
              <a:buNone/>
            </a:pPr>
            <a:r>
              <a:rPr lang="en-US" sz="1200" dirty="0">
                <a:latin typeface="Garamond"/>
                <a:ea typeface="Garamond"/>
                <a:cs typeface="Garamond"/>
                <a:sym typeface="Garamond"/>
              </a:rPr>
              <a:t>3</a:t>
            </a:r>
            <a:endParaRPr sz="1200" b="0" i="0" u="none" strike="noStrike" cap="none" dirty="0">
              <a:solidFill>
                <a:srgbClr val="000000"/>
              </a:solidFill>
              <a:latin typeface="Garamond"/>
              <a:ea typeface="Garamond"/>
              <a:cs typeface="Garamond"/>
              <a:sym typeface="Garamond"/>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5129" y="6277472"/>
            <a:ext cx="3393737" cy="524882"/>
          </a:xfrm>
          <a:prstGeom prst="rect">
            <a:avLst/>
          </a:prstGeom>
        </p:spPr>
      </p:pic>
      <p:sp>
        <p:nvSpPr>
          <p:cNvPr id="11" name="TextBox 10"/>
          <p:cNvSpPr txBox="1"/>
          <p:nvPr/>
        </p:nvSpPr>
        <p:spPr>
          <a:xfrm>
            <a:off x="352198" y="759638"/>
            <a:ext cx="8382000" cy="4739759"/>
          </a:xfrm>
          <a:prstGeom prst="rect">
            <a:avLst/>
          </a:prstGeom>
          <a:noFill/>
        </p:spPr>
        <p:txBody>
          <a:bodyPr wrap="square" rtlCol="0">
            <a:spAutoFit/>
          </a:bodyPr>
          <a:lstStyle/>
          <a:p>
            <a:pPr marL="342900" indent="-342900">
              <a:buFont typeface="Arial" panose="020B0604020202020204" pitchFamily="34" charset="0"/>
              <a:buChar char="•"/>
            </a:pPr>
            <a:endParaRPr lang="en-US" sz="2200" dirty="0" smtClean="0"/>
          </a:p>
          <a:p>
            <a:pPr marL="342900" indent="-342900">
              <a:buFont typeface="Arial" panose="020B0604020202020204" pitchFamily="34" charset="0"/>
              <a:buChar char="•"/>
            </a:pPr>
            <a:r>
              <a:rPr lang="en-US" sz="2000" dirty="0" smtClean="0"/>
              <a:t>BAA</a:t>
            </a:r>
            <a:r>
              <a:rPr lang="en-US" sz="2000" dirty="0"/>
              <a:t>: Business Associate </a:t>
            </a:r>
            <a:r>
              <a:rPr lang="en-US" sz="2000" dirty="0" smtClean="0"/>
              <a:t>Agreement</a:t>
            </a:r>
          </a:p>
          <a:p>
            <a:pPr marL="342900" indent="-342900">
              <a:buFont typeface="Arial" panose="020B0604020202020204" pitchFamily="34" charset="0"/>
              <a:buChar char="•"/>
            </a:pPr>
            <a:r>
              <a:rPr lang="en-US" sz="2000" dirty="0" smtClean="0"/>
              <a:t>HIPAA</a:t>
            </a:r>
            <a:r>
              <a:rPr lang="en-US" sz="2000" dirty="0"/>
              <a:t>: Health Insurance Portability and Accountability </a:t>
            </a:r>
            <a:r>
              <a:rPr lang="en-US" sz="2000" dirty="0" smtClean="0"/>
              <a:t>Act</a:t>
            </a:r>
          </a:p>
          <a:p>
            <a:pPr marL="342900" indent="-342900">
              <a:buFont typeface="Arial" panose="020B0604020202020204" pitchFamily="34" charset="0"/>
              <a:buChar char="•"/>
            </a:pPr>
            <a:r>
              <a:rPr lang="en-US" sz="2000" dirty="0" smtClean="0"/>
              <a:t>HITECH</a:t>
            </a:r>
            <a:r>
              <a:rPr lang="en-US" sz="2000" dirty="0"/>
              <a:t>: Health Information Technology for Economic and Clinical Health </a:t>
            </a:r>
            <a:r>
              <a:rPr lang="en-US" sz="2000" dirty="0" smtClean="0"/>
              <a:t>Act</a:t>
            </a:r>
          </a:p>
          <a:p>
            <a:pPr marL="342900" indent="-342900">
              <a:buFont typeface="Arial" panose="020B0604020202020204" pitchFamily="34" charset="0"/>
              <a:buChar char="•"/>
            </a:pPr>
            <a:r>
              <a:rPr lang="en-US" sz="2000" dirty="0" smtClean="0"/>
              <a:t>PHI</a:t>
            </a:r>
            <a:r>
              <a:rPr lang="en-US" sz="2000" dirty="0"/>
              <a:t>: Protected Health </a:t>
            </a:r>
            <a:r>
              <a:rPr lang="en-US" sz="2000" dirty="0" smtClean="0"/>
              <a:t>Information</a:t>
            </a:r>
          </a:p>
          <a:p>
            <a:pPr marL="342900" indent="-342900">
              <a:buFont typeface="Arial" panose="020B0604020202020204" pitchFamily="34" charset="0"/>
              <a:buChar char="•"/>
            </a:pPr>
            <a:r>
              <a:rPr lang="en-US" sz="2000" dirty="0" smtClean="0"/>
              <a:t>CE</a:t>
            </a:r>
            <a:r>
              <a:rPr lang="en-US" sz="2000" dirty="0"/>
              <a:t>: Covered Entity (Hospital, physician practice, surgery </a:t>
            </a:r>
            <a:r>
              <a:rPr lang="en-US" sz="2000" dirty="0" smtClean="0"/>
              <a:t>center)</a:t>
            </a:r>
          </a:p>
          <a:p>
            <a:pPr marL="342900" indent="-342900">
              <a:buFont typeface="Arial" panose="020B0604020202020204" pitchFamily="34" charset="0"/>
              <a:buChar char="•"/>
            </a:pPr>
            <a:r>
              <a:rPr lang="en-US" sz="2000" dirty="0" smtClean="0"/>
              <a:t>ACE</a:t>
            </a:r>
            <a:r>
              <a:rPr lang="en-US" sz="2000" dirty="0"/>
              <a:t>: Affiliated Covered Entity (Common </a:t>
            </a:r>
            <a:r>
              <a:rPr lang="en-US" sz="2000" dirty="0" smtClean="0"/>
              <a:t>ownership)</a:t>
            </a:r>
          </a:p>
          <a:p>
            <a:pPr marL="342900" indent="-342900">
              <a:buFont typeface="Arial" panose="020B0604020202020204" pitchFamily="34" charset="0"/>
              <a:buChar char="•"/>
            </a:pPr>
            <a:r>
              <a:rPr lang="en-US" sz="2000" dirty="0" smtClean="0"/>
              <a:t>OHCA</a:t>
            </a:r>
            <a:r>
              <a:rPr lang="en-US" sz="2000" dirty="0"/>
              <a:t>: Organized Health Care Arrangement (The hospital and medical staff will be considered an Organized Health Care </a:t>
            </a:r>
            <a:r>
              <a:rPr lang="en-US" sz="2000" dirty="0" smtClean="0"/>
              <a:t>Arrangement)</a:t>
            </a:r>
          </a:p>
          <a:p>
            <a:pPr marL="342900" indent="-342900">
              <a:buFont typeface="Arial" panose="020B0604020202020204" pitchFamily="34" charset="0"/>
              <a:buChar char="•"/>
            </a:pPr>
            <a:r>
              <a:rPr lang="en-US" sz="2000" dirty="0" smtClean="0"/>
              <a:t>DRS</a:t>
            </a:r>
            <a:r>
              <a:rPr lang="en-US" sz="2000" dirty="0"/>
              <a:t>: Designated Record Set (medical record and billing </a:t>
            </a:r>
            <a:r>
              <a:rPr lang="en-US" sz="2000" dirty="0" smtClean="0"/>
              <a:t>record)</a:t>
            </a:r>
          </a:p>
          <a:p>
            <a:pPr marL="342900" indent="-342900">
              <a:buFont typeface="Arial" panose="020B0604020202020204" pitchFamily="34" charset="0"/>
              <a:buChar char="•"/>
            </a:pPr>
            <a:r>
              <a:rPr lang="en-US" sz="2000" dirty="0" smtClean="0"/>
              <a:t>AOD</a:t>
            </a:r>
            <a:r>
              <a:rPr lang="en-US" sz="2000" dirty="0"/>
              <a:t>: Accounting of Disclosures (patient’s right to </a:t>
            </a:r>
            <a:r>
              <a:rPr lang="en-US" sz="2000" dirty="0" smtClean="0"/>
              <a:t>receive)</a:t>
            </a:r>
          </a:p>
          <a:p>
            <a:pPr marL="342900" indent="-342900">
              <a:buFont typeface="Arial" panose="020B0604020202020204" pitchFamily="34" charset="0"/>
              <a:buChar char="•"/>
            </a:pPr>
            <a:r>
              <a:rPr lang="en-US" sz="2000" dirty="0" smtClean="0"/>
              <a:t>Directory</a:t>
            </a:r>
            <a:r>
              <a:rPr lang="en-US" sz="2000" dirty="0"/>
              <a:t>: Hospital census list used by volunteers and operators with name and room</a:t>
            </a:r>
          </a:p>
        </p:txBody>
      </p:sp>
    </p:spTree>
    <p:extLst>
      <p:ext uri="{BB962C8B-B14F-4D97-AF65-F5344CB8AC3E}">
        <p14:creationId xmlns:p14="http://schemas.microsoft.com/office/powerpoint/2010/main" val="3021455014"/>
      </p:ext>
    </p:extLst>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p:nvPr/>
        </p:nvSpPr>
        <p:spPr>
          <a:xfrm>
            <a:off x="352198" y="177793"/>
            <a:ext cx="8439600" cy="5847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98002E"/>
              </a:buClr>
              <a:buSzPts val="700"/>
              <a:buFont typeface="Garamond"/>
              <a:buNone/>
            </a:pPr>
            <a:endParaRPr sz="2800" b="0" i="0" u="none" strike="noStrike" cap="small" dirty="0">
              <a:solidFill>
                <a:srgbClr val="98002E"/>
              </a:solidFill>
              <a:latin typeface="Garamond"/>
              <a:ea typeface="Garamond"/>
              <a:cs typeface="Garamond"/>
              <a:sym typeface="Garamond"/>
            </a:endParaRPr>
          </a:p>
        </p:txBody>
      </p:sp>
      <p:cxnSp>
        <p:nvCxnSpPr>
          <p:cNvPr id="91" name="Shape 91"/>
          <p:cNvCxnSpPr/>
          <p:nvPr/>
        </p:nvCxnSpPr>
        <p:spPr>
          <a:xfrm rot="10800000">
            <a:off x="380999" y="756743"/>
            <a:ext cx="8382000" cy="1500"/>
          </a:xfrm>
          <a:prstGeom prst="straightConnector1">
            <a:avLst/>
          </a:prstGeom>
          <a:noFill/>
          <a:ln w="9525" cap="flat" cmpd="sng">
            <a:solidFill>
              <a:srgbClr val="98002E"/>
            </a:solidFill>
            <a:prstDash val="solid"/>
            <a:round/>
            <a:headEnd type="none" w="med" len="med"/>
            <a:tailEnd type="none" w="med" len="med"/>
          </a:ln>
        </p:spPr>
      </p:cxnSp>
      <p:sp>
        <p:nvSpPr>
          <p:cNvPr id="93" name="Shape 93"/>
          <p:cNvSpPr txBox="1"/>
          <p:nvPr/>
        </p:nvSpPr>
        <p:spPr>
          <a:xfrm>
            <a:off x="6381483" y="6437254"/>
            <a:ext cx="2295000" cy="365100"/>
          </a:xfrm>
          <a:prstGeom prst="rect">
            <a:avLst/>
          </a:prstGeom>
          <a:noFill/>
          <a:ln>
            <a:noFill/>
          </a:ln>
        </p:spPr>
        <p:txBody>
          <a:bodyPr wrap="square" lIns="0" tIns="0" rIns="0" bIns="0" anchor="t" anchorCtr="0">
            <a:noAutofit/>
          </a:bodyPr>
          <a:lstStyle/>
          <a:p>
            <a:pPr marL="0" marR="0" lvl="0" indent="0" algn="r" rtl="0">
              <a:lnSpc>
                <a:spcPct val="100000"/>
              </a:lnSpc>
              <a:spcBef>
                <a:spcPts val="0"/>
              </a:spcBef>
              <a:spcAft>
                <a:spcPts val="0"/>
              </a:spcAft>
              <a:buClr>
                <a:srgbClr val="FF0000"/>
              </a:buClr>
              <a:buSzPts val="250"/>
              <a:buFont typeface="Garamond"/>
              <a:buNone/>
            </a:pPr>
            <a:endParaRPr dirty="0"/>
          </a:p>
        </p:txBody>
      </p:sp>
      <p:sp>
        <p:nvSpPr>
          <p:cNvPr id="94" name="Shape 94"/>
          <p:cNvSpPr txBox="1"/>
          <p:nvPr/>
        </p:nvSpPr>
        <p:spPr>
          <a:xfrm>
            <a:off x="0" y="6543978"/>
            <a:ext cx="2133600" cy="3651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
              <a:buFont typeface="Garamond"/>
              <a:buNone/>
            </a:pPr>
            <a:r>
              <a:rPr lang="en-US" sz="1200" dirty="0">
                <a:latin typeface="Garamond"/>
                <a:ea typeface="Garamond"/>
                <a:cs typeface="Garamond"/>
                <a:sym typeface="Garamond"/>
              </a:rPr>
              <a:t>4</a:t>
            </a:r>
            <a:endParaRPr sz="1200" b="0" i="0" u="none" strike="noStrike" cap="none" dirty="0">
              <a:solidFill>
                <a:srgbClr val="000000"/>
              </a:solidFill>
              <a:latin typeface="Garamond"/>
              <a:ea typeface="Garamond"/>
              <a:cs typeface="Garamond"/>
              <a:sym typeface="Garamond"/>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5129" y="6277472"/>
            <a:ext cx="3393737" cy="524882"/>
          </a:xfrm>
          <a:prstGeom prst="rect">
            <a:avLst/>
          </a:prstGeom>
        </p:spPr>
      </p:pic>
      <p:sp>
        <p:nvSpPr>
          <p:cNvPr id="2" name="TextBox 1"/>
          <p:cNvSpPr txBox="1"/>
          <p:nvPr/>
        </p:nvSpPr>
        <p:spPr>
          <a:xfrm>
            <a:off x="381000" y="1811822"/>
            <a:ext cx="8410798" cy="3416320"/>
          </a:xfrm>
          <a:prstGeom prst="rect">
            <a:avLst/>
          </a:prstGeom>
          <a:noFill/>
        </p:spPr>
        <p:txBody>
          <a:bodyPr wrap="square" rtlCol="0">
            <a:spAutoFit/>
          </a:bodyPr>
          <a:lstStyle/>
          <a:p>
            <a:pPr algn="ctr"/>
            <a:r>
              <a:rPr lang="en-US" sz="3600" dirty="0"/>
              <a:t>Hospitals are required by law to maintain the privacy of patients’ health information.</a:t>
            </a:r>
          </a:p>
          <a:p>
            <a:pPr algn="ctr"/>
            <a:r>
              <a:rPr lang="en-US" sz="3600" dirty="0"/>
              <a:t>It is everyone's responsibility to ensure patient information is properly protected and safeguarded!</a:t>
            </a:r>
          </a:p>
        </p:txBody>
      </p:sp>
    </p:spTree>
    <p:extLst>
      <p:ext uri="{BB962C8B-B14F-4D97-AF65-F5344CB8AC3E}">
        <p14:creationId xmlns:p14="http://schemas.microsoft.com/office/powerpoint/2010/main" val="4053626196"/>
      </p:ext>
    </p:extLst>
  </p:cSld>
  <p:clrMapOvr>
    <a:masterClrMapping/>
  </p:clrMapOvr>
  <p:transition spd="med">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p:nvPr/>
        </p:nvSpPr>
        <p:spPr>
          <a:xfrm>
            <a:off x="352198" y="177793"/>
            <a:ext cx="8439600" cy="584700"/>
          </a:xfrm>
          <a:prstGeom prst="rect">
            <a:avLst/>
          </a:prstGeom>
          <a:noFill/>
          <a:ln>
            <a:noFill/>
          </a:ln>
        </p:spPr>
        <p:txBody>
          <a:bodyPr wrap="square" lIns="91425" tIns="45700" rIns="91425" bIns="45700" anchor="t" anchorCtr="0">
            <a:noAutofit/>
          </a:bodyPr>
          <a:lstStyle/>
          <a:p>
            <a:pPr lvl="0" algn="r">
              <a:buClr>
                <a:srgbClr val="000000"/>
              </a:buClr>
              <a:buSzPts val="1800"/>
            </a:pPr>
            <a:r>
              <a:rPr lang="en-US" sz="4400" b="1" dirty="0">
                <a:solidFill>
                  <a:srgbClr val="951926"/>
                </a:solidFill>
                <a:latin typeface="Garamond"/>
                <a:ea typeface="Garamond"/>
                <a:cs typeface="Garamond"/>
                <a:sym typeface="Garamond"/>
              </a:rPr>
              <a:t>Facility Privacy Official (FPO)</a:t>
            </a:r>
            <a:endParaRPr lang="en-US" sz="4400" b="1" dirty="0">
              <a:solidFill>
                <a:srgbClr val="951926"/>
              </a:solidFill>
              <a:latin typeface="Garamond"/>
              <a:ea typeface="Garamond"/>
              <a:cs typeface="Garamond"/>
              <a:sym typeface="Garamond"/>
            </a:endParaRPr>
          </a:p>
        </p:txBody>
      </p:sp>
      <p:cxnSp>
        <p:nvCxnSpPr>
          <p:cNvPr id="91" name="Shape 91"/>
          <p:cNvCxnSpPr/>
          <p:nvPr/>
        </p:nvCxnSpPr>
        <p:spPr>
          <a:xfrm rot="10800000">
            <a:off x="380999" y="756743"/>
            <a:ext cx="8382000" cy="1500"/>
          </a:xfrm>
          <a:prstGeom prst="straightConnector1">
            <a:avLst/>
          </a:prstGeom>
          <a:noFill/>
          <a:ln w="9525" cap="flat" cmpd="sng">
            <a:solidFill>
              <a:srgbClr val="98002E"/>
            </a:solidFill>
            <a:prstDash val="solid"/>
            <a:round/>
            <a:headEnd type="none" w="med" len="med"/>
            <a:tailEnd type="none" w="med" len="med"/>
          </a:ln>
        </p:spPr>
      </p:cxnSp>
      <p:sp>
        <p:nvSpPr>
          <p:cNvPr id="92" name="Shape 92"/>
          <p:cNvSpPr txBox="1"/>
          <p:nvPr/>
        </p:nvSpPr>
        <p:spPr>
          <a:xfrm>
            <a:off x="448056" y="759638"/>
            <a:ext cx="8010144" cy="793740"/>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800"/>
              <a:buFont typeface="Garamond"/>
              <a:buNone/>
            </a:pPr>
            <a:endParaRPr sz="4400" b="1" i="0" u="none" strike="noStrike" cap="none" dirty="0">
              <a:solidFill>
                <a:srgbClr val="951926"/>
              </a:solidFill>
              <a:latin typeface="Garamond"/>
              <a:ea typeface="Garamond"/>
              <a:cs typeface="Garamond"/>
              <a:sym typeface="Garamond"/>
            </a:endParaRPr>
          </a:p>
        </p:txBody>
      </p:sp>
      <p:sp>
        <p:nvSpPr>
          <p:cNvPr id="93" name="Shape 93"/>
          <p:cNvSpPr txBox="1"/>
          <p:nvPr/>
        </p:nvSpPr>
        <p:spPr>
          <a:xfrm>
            <a:off x="6381483" y="6437254"/>
            <a:ext cx="2295000" cy="365100"/>
          </a:xfrm>
          <a:prstGeom prst="rect">
            <a:avLst/>
          </a:prstGeom>
          <a:noFill/>
          <a:ln>
            <a:noFill/>
          </a:ln>
        </p:spPr>
        <p:txBody>
          <a:bodyPr wrap="square" lIns="0" tIns="0" rIns="0" bIns="0" anchor="t" anchorCtr="0">
            <a:noAutofit/>
          </a:bodyPr>
          <a:lstStyle/>
          <a:p>
            <a:pPr marL="0" marR="0" lvl="0" indent="0" algn="r" rtl="0">
              <a:lnSpc>
                <a:spcPct val="100000"/>
              </a:lnSpc>
              <a:spcBef>
                <a:spcPts val="0"/>
              </a:spcBef>
              <a:spcAft>
                <a:spcPts val="0"/>
              </a:spcAft>
              <a:buClr>
                <a:srgbClr val="FF0000"/>
              </a:buClr>
              <a:buSzPts val="250"/>
              <a:buFont typeface="Garamond"/>
              <a:buNone/>
            </a:pPr>
            <a:endParaRPr dirty="0"/>
          </a:p>
        </p:txBody>
      </p:sp>
      <p:sp>
        <p:nvSpPr>
          <p:cNvPr id="94" name="Shape 94"/>
          <p:cNvSpPr txBox="1"/>
          <p:nvPr/>
        </p:nvSpPr>
        <p:spPr>
          <a:xfrm>
            <a:off x="0" y="6543978"/>
            <a:ext cx="2133600" cy="3651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
              <a:buFont typeface="Garamond"/>
              <a:buNone/>
            </a:pPr>
            <a:r>
              <a:rPr lang="en-US" sz="1200" dirty="0">
                <a:latin typeface="Garamond"/>
                <a:ea typeface="Garamond"/>
                <a:cs typeface="Garamond"/>
                <a:sym typeface="Garamond"/>
              </a:rPr>
              <a:t>5</a:t>
            </a:r>
            <a:endParaRPr sz="1200" b="0" i="0" u="none" strike="noStrike" cap="none" dirty="0">
              <a:solidFill>
                <a:srgbClr val="000000"/>
              </a:solidFill>
              <a:latin typeface="Garamond"/>
              <a:ea typeface="Garamond"/>
              <a:cs typeface="Garamond"/>
              <a:sym typeface="Garamond"/>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5129" y="6277472"/>
            <a:ext cx="3393737" cy="524882"/>
          </a:xfrm>
          <a:prstGeom prst="rect">
            <a:avLst/>
          </a:prstGeom>
        </p:spPr>
      </p:pic>
      <p:sp>
        <p:nvSpPr>
          <p:cNvPr id="11" name="TextBox 10"/>
          <p:cNvSpPr txBox="1"/>
          <p:nvPr/>
        </p:nvSpPr>
        <p:spPr>
          <a:xfrm>
            <a:off x="352198" y="756742"/>
            <a:ext cx="8382000" cy="4431983"/>
          </a:xfrm>
          <a:prstGeom prst="rect">
            <a:avLst/>
          </a:prstGeom>
          <a:noFill/>
        </p:spPr>
        <p:txBody>
          <a:bodyPr wrap="square" rtlCol="0">
            <a:spAutoFit/>
          </a:bodyPr>
          <a:lstStyle/>
          <a:p>
            <a:endParaRPr lang="en-US" sz="2400" dirty="0" smtClean="0"/>
          </a:p>
          <a:p>
            <a:r>
              <a:rPr lang="en-US" sz="2400" dirty="0" smtClean="0"/>
              <a:t>What </a:t>
            </a:r>
            <a:r>
              <a:rPr lang="en-US" sz="2400" dirty="0"/>
              <a:t>is a FPO</a:t>
            </a:r>
            <a:r>
              <a:rPr lang="en-US" sz="2400" dirty="0" smtClean="0"/>
              <a:t>?</a:t>
            </a:r>
          </a:p>
          <a:p>
            <a:endParaRPr lang="en-US" sz="2400" dirty="0"/>
          </a:p>
          <a:p>
            <a:pPr marL="342900" indent="-342900">
              <a:buFont typeface="Arial" panose="020B0604020202020204" pitchFamily="34" charset="0"/>
              <a:buChar char="•"/>
            </a:pPr>
            <a:r>
              <a:rPr lang="en-US" sz="2400" dirty="0" smtClean="0"/>
              <a:t>The </a:t>
            </a:r>
            <a:r>
              <a:rPr lang="en-US" sz="2400" dirty="0"/>
              <a:t>FPO is the “go-to” person for </a:t>
            </a:r>
            <a:r>
              <a:rPr lang="en-US" sz="2400" dirty="0" smtClean="0"/>
              <a:t>any</a:t>
            </a:r>
          </a:p>
          <a:p>
            <a:pPr lvl="3"/>
            <a:r>
              <a:rPr lang="en-US" sz="2400" dirty="0" smtClean="0"/>
              <a:t>	</a:t>
            </a:r>
            <a:r>
              <a:rPr lang="en-US" sz="2200" dirty="0" smtClean="0"/>
              <a:t>Potential patient privacy issues</a:t>
            </a:r>
          </a:p>
          <a:p>
            <a:r>
              <a:rPr lang="en-US" sz="2200" dirty="0" smtClean="0"/>
              <a:t>	Questions </a:t>
            </a:r>
            <a:r>
              <a:rPr lang="en-US" sz="2200" dirty="0"/>
              <a:t>on patient privacy matters</a:t>
            </a:r>
          </a:p>
          <a:p>
            <a:r>
              <a:rPr lang="en-US" sz="2200" dirty="0" smtClean="0"/>
              <a:t>	Patient </a:t>
            </a:r>
            <a:r>
              <a:rPr lang="en-US" sz="2200" dirty="0"/>
              <a:t>privacy questions and </a:t>
            </a:r>
            <a:r>
              <a:rPr lang="en-US" sz="2200" dirty="0" smtClean="0"/>
              <a:t>complaints</a:t>
            </a:r>
          </a:p>
          <a:p>
            <a:endParaRPr lang="en-US" sz="2200" dirty="0"/>
          </a:p>
          <a:p>
            <a:pPr marL="342900" indent="-342900">
              <a:buFont typeface="Arial" panose="020B0604020202020204" pitchFamily="34" charset="0"/>
              <a:buChar char="•"/>
            </a:pPr>
            <a:r>
              <a:rPr lang="en-US" sz="2400" dirty="0" smtClean="0"/>
              <a:t>The </a:t>
            </a:r>
            <a:r>
              <a:rPr lang="en-US" sz="2400" dirty="0"/>
              <a:t>FPO oversees and facilitates the privacy program including all training and </a:t>
            </a:r>
            <a:r>
              <a:rPr lang="en-US" sz="2400" dirty="0" smtClean="0"/>
              <a:t>compliance</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FPO </a:t>
            </a:r>
            <a:r>
              <a:rPr lang="en-US" sz="2400" dirty="0"/>
              <a:t>for OU </a:t>
            </a:r>
            <a:r>
              <a:rPr lang="en-US" sz="2400" dirty="0" smtClean="0"/>
              <a:t>Medicine is Amber Simpson</a:t>
            </a:r>
            <a:endParaRPr lang="en-US" sz="2400" dirty="0"/>
          </a:p>
        </p:txBody>
      </p:sp>
    </p:spTree>
    <p:extLst>
      <p:ext uri="{BB962C8B-B14F-4D97-AF65-F5344CB8AC3E}">
        <p14:creationId xmlns:p14="http://schemas.microsoft.com/office/powerpoint/2010/main" val="1176146404"/>
      </p:ext>
    </p:extLst>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p:nvPr/>
        </p:nvSpPr>
        <p:spPr>
          <a:xfrm>
            <a:off x="352198" y="177793"/>
            <a:ext cx="8439600" cy="584700"/>
          </a:xfrm>
          <a:prstGeom prst="rect">
            <a:avLst/>
          </a:prstGeom>
          <a:noFill/>
          <a:ln>
            <a:noFill/>
          </a:ln>
        </p:spPr>
        <p:txBody>
          <a:bodyPr wrap="square" lIns="91425" tIns="45700" rIns="91425" bIns="45700" anchor="t" anchorCtr="0">
            <a:noAutofit/>
          </a:bodyPr>
          <a:lstStyle/>
          <a:p>
            <a:pPr lvl="0" algn="r">
              <a:buClr>
                <a:srgbClr val="000000"/>
              </a:buClr>
              <a:buSzPts val="1800"/>
            </a:pPr>
            <a:r>
              <a:rPr lang="en-US" sz="4400" b="1" dirty="0">
                <a:solidFill>
                  <a:srgbClr val="951926"/>
                </a:solidFill>
                <a:latin typeface="Garamond"/>
                <a:ea typeface="Garamond"/>
                <a:cs typeface="Garamond"/>
                <a:sym typeface="Garamond"/>
              </a:rPr>
              <a:t>HIPAA Definition &amp; Purpose</a:t>
            </a:r>
            <a:endParaRPr lang="en-US" sz="4400" b="1" dirty="0">
              <a:solidFill>
                <a:srgbClr val="951926"/>
              </a:solidFill>
              <a:latin typeface="Garamond"/>
              <a:ea typeface="Garamond"/>
              <a:cs typeface="Garamond"/>
              <a:sym typeface="Garamond"/>
            </a:endParaRPr>
          </a:p>
        </p:txBody>
      </p:sp>
      <p:cxnSp>
        <p:nvCxnSpPr>
          <p:cNvPr id="91" name="Shape 91"/>
          <p:cNvCxnSpPr/>
          <p:nvPr/>
        </p:nvCxnSpPr>
        <p:spPr>
          <a:xfrm rot="10800000">
            <a:off x="380999" y="756743"/>
            <a:ext cx="8382000" cy="1500"/>
          </a:xfrm>
          <a:prstGeom prst="straightConnector1">
            <a:avLst/>
          </a:prstGeom>
          <a:noFill/>
          <a:ln w="9525" cap="flat" cmpd="sng">
            <a:solidFill>
              <a:srgbClr val="98002E"/>
            </a:solidFill>
            <a:prstDash val="solid"/>
            <a:round/>
            <a:headEnd type="none" w="med" len="med"/>
            <a:tailEnd type="none" w="med" len="med"/>
          </a:ln>
        </p:spPr>
      </p:cxnSp>
      <p:sp>
        <p:nvSpPr>
          <p:cNvPr id="93" name="Shape 93"/>
          <p:cNvSpPr txBox="1"/>
          <p:nvPr/>
        </p:nvSpPr>
        <p:spPr>
          <a:xfrm>
            <a:off x="6381483" y="6437254"/>
            <a:ext cx="2295000" cy="365100"/>
          </a:xfrm>
          <a:prstGeom prst="rect">
            <a:avLst/>
          </a:prstGeom>
          <a:noFill/>
          <a:ln>
            <a:noFill/>
          </a:ln>
        </p:spPr>
        <p:txBody>
          <a:bodyPr wrap="square" lIns="0" tIns="0" rIns="0" bIns="0" anchor="t" anchorCtr="0">
            <a:noAutofit/>
          </a:bodyPr>
          <a:lstStyle/>
          <a:p>
            <a:pPr marL="0" marR="0" lvl="0" indent="0" algn="r" rtl="0">
              <a:lnSpc>
                <a:spcPct val="100000"/>
              </a:lnSpc>
              <a:spcBef>
                <a:spcPts val="0"/>
              </a:spcBef>
              <a:spcAft>
                <a:spcPts val="0"/>
              </a:spcAft>
              <a:buClr>
                <a:srgbClr val="FF0000"/>
              </a:buClr>
              <a:buSzPts val="250"/>
              <a:buFont typeface="Garamond"/>
              <a:buNone/>
            </a:pPr>
            <a:endParaRPr dirty="0"/>
          </a:p>
        </p:txBody>
      </p:sp>
      <p:sp>
        <p:nvSpPr>
          <p:cNvPr id="94" name="Shape 94"/>
          <p:cNvSpPr txBox="1"/>
          <p:nvPr/>
        </p:nvSpPr>
        <p:spPr>
          <a:xfrm>
            <a:off x="0" y="6543978"/>
            <a:ext cx="2133600" cy="3651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
              <a:buFont typeface="Garamond"/>
              <a:buNone/>
            </a:pPr>
            <a:r>
              <a:rPr lang="en-US" sz="1200" dirty="0">
                <a:latin typeface="Garamond"/>
                <a:ea typeface="Garamond"/>
                <a:cs typeface="Garamond"/>
                <a:sym typeface="Garamond"/>
              </a:rPr>
              <a:t>6</a:t>
            </a:r>
            <a:endParaRPr sz="1200" b="0" i="0" u="none" strike="noStrike" cap="none" dirty="0">
              <a:solidFill>
                <a:srgbClr val="000000"/>
              </a:solidFill>
              <a:latin typeface="Garamond"/>
              <a:ea typeface="Garamond"/>
              <a:cs typeface="Garamond"/>
              <a:sym typeface="Garamond"/>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5129" y="6277472"/>
            <a:ext cx="3393737" cy="524882"/>
          </a:xfrm>
          <a:prstGeom prst="rect">
            <a:avLst/>
          </a:prstGeom>
        </p:spPr>
      </p:pic>
      <p:sp>
        <p:nvSpPr>
          <p:cNvPr id="11" name="TextBox 10"/>
          <p:cNvSpPr txBox="1"/>
          <p:nvPr/>
        </p:nvSpPr>
        <p:spPr>
          <a:xfrm>
            <a:off x="438599" y="756742"/>
            <a:ext cx="8382000" cy="4955203"/>
          </a:xfrm>
          <a:prstGeom prst="rect">
            <a:avLst/>
          </a:prstGeom>
          <a:noFill/>
        </p:spPr>
        <p:txBody>
          <a:bodyPr wrap="square" rtlCol="0">
            <a:spAutoFit/>
          </a:bodyPr>
          <a:lstStyle/>
          <a:p>
            <a:endParaRPr lang="en-US" sz="2400" u="sng" dirty="0" smtClean="0"/>
          </a:p>
          <a:p>
            <a:r>
              <a:rPr lang="en-US" sz="2400" u="sng" dirty="0" smtClean="0"/>
              <a:t>What </a:t>
            </a:r>
            <a:r>
              <a:rPr lang="en-US" sz="2400" u="sng" dirty="0"/>
              <a:t>is </a:t>
            </a:r>
            <a:r>
              <a:rPr lang="en-US" sz="2400" u="sng" dirty="0" smtClean="0"/>
              <a:t>HIPAA?</a:t>
            </a:r>
          </a:p>
          <a:p>
            <a:pPr marL="342900" indent="-342900">
              <a:buFont typeface="Arial" panose="020B0604020202020204" pitchFamily="34" charset="0"/>
              <a:buChar char="•"/>
            </a:pPr>
            <a:r>
              <a:rPr lang="en-US" sz="2200" dirty="0"/>
              <a:t>The Health Insurance Portability and Accountability Act (HIPAA) was enacted by Congress in 1996. The HIPAA Privacy Rule provides federal protections for personal health information held by covered entities and gives patients an array of rights with respect to that information.</a:t>
            </a:r>
          </a:p>
          <a:p>
            <a:pPr marL="342900" indent="-342900">
              <a:buFont typeface="Arial" panose="020B0604020202020204" pitchFamily="34" charset="0"/>
              <a:buChar char="•"/>
            </a:pPr>
            <a:r>
              <a:rPr lang="en-US" sz="2200" dirty="0" smtClean="0"/>
              <a:t>Mandatory </a:t>
            </a:r>
            <a:r>
              <a:rPr lang="en-US" sz="2200" dirty="0"/>
              <a:t>federal law</a:t>
            </a:r>
            <a:r>
              <a:rPr lang="en-US" sz="2200" dirty="0" smtClean="0"/>
              <a:t>.</a:t>
            </a:r>
          </a:p>
          <a:p>
            <a:pPr marL="342900" indent="-342900">
              <a:buFont typeface="Arial" panose="020B0604020202020204" pitchFamily="34" charset="0"/>
              <a:buChar char="•"/>
            </a:pPr>
            <a:endParaRPr lang="en-US" sz="2400" dirty="0"/>
          </a:p>
          <a:p>
            <a:r>
              <a:rPr lang="en-US" sz="2400" u="sng" dirty="0" smtClean="0"/>
              <a:t>What is the purpose of the law?</a:t>
            </a:r>
          </a:p>
          <a:p>
            <a:pPr marL="342900" indent="-342900">
              <a:buFont typeface="Arial" panose="020B0604020202020204" pitchFamily="34" charset="0"/>
              <a:buChar char="•"/>
            </a:pPr>
            <a:r>
              <a:rPr lang="en-US" sz="2200" dirty="0"/>
              <a:t>Protect health insurance coverage, improve access to healthcare</a:t>
            </a:r>
          </a:p>
          <a:p>
            <a:pPr marL="342900" indent="-342900">
              <a:buFont typeface="Arial" panose="020B0604020202020204" pitchFamily="34" charset="0"/>
              <a:buChar char="•"/>
            </a:pPr>
            <a:r>
              <a:rPr lang="en-US" sz="2200" dirty="0" smtClean="0"/>
              <a:t>Reduce </a:t>
            </a:r>
            <a:r>
              <a:rPr lang="en-US" sz="2200" dirty="0"/>
              <a:t>fraud, abuse and administrative health care costs</a:t>
            </a:r>
          </a:p>
          <a:p>
            <a:pPr marL="342900" indent="-342900">
              <a:buFont typeface="Arial" panose="020B0604020202020204" pitchFamily="34" charset="0"/>
              <a:buChar char="•"/>
            </a:pPr>
            <a:r>
              <a:rPr lang="en-US" sz="2200" dirty="0" smtClean="0"/>
              <a:t>Improve </a:t>
            </a:r>
            <a:r>
              <a:rPr lang="en-US" sz="2200" dirty="0"/>
              <a:t>quality of healthcare in general</a:t>
            </a:r>
          </a:p>
        </p:txBody>
      </p:sp>
    </p:spTree>
    <p:extLst>
      <p:ext uri="{BB962C8B-B14F-4D97-AF65-F5344CB8AC3E}">
        <p14:creationId xmlns:p14="http://schemas.microsoft.com/office/powerpoint/2010/main" val="3010898929"/>
      </p:ext>
    </p:extLst>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p:nvPr/>
        </p:nvSpPr>
        <p:spPr>
          <a:xfrm>
            <a:off x="352198" y="177793"/>
            <a:ext cx="8439600" cy="584700"/>
          </a:xfrm>
          <a:prstGeom prst="rect">
            <a:avLst/>
          </a:prstGeom>
          <a:noFill/>
          <a:ln>
            <a:noFill/>
          </a:ln>
        </p:spPr>
        <p:txBody>
          <a:bodyPr wrap="square" lIns="91425" tIns="45700" rIns="91425" bIns="45700" anchor="t" anchorCtr="0">
            <a:noAutofit/>
          </a:bodyPr>
          <a:lstStyle/>
          <a:p>
            <a:pPr lvl="0" algn="r">
              <a:buClr>
                <a:srgbClr val="000000"/>
              </a:buClr>
              <a:buSzPts val="1800"/>
            </a:pPr>
            <a:r>
              <a:rPr lang="en-US" sz="4400" b="1" dirty="0" smtClean="0">
                <a:solidFill>
                  <a:srgbClr val="951926"/>
                </a:solidFill>
                <a:latin typeface="Garamond"/>
                <a:ea typeface="Garamond"/>
                <a:cs typeface="Garamond"/>
                <a:sym typeface="Garamond"/>
              </a:rPr>
              <a:t>How does HIPAA affect you?</a:t>
            </a:r>
            <a:endParaRPr lang="en-US" sz="4400" b="1" dirty="0">
              <a:solidFill>
                <a:srgbClr val="951926"/>
              </a:solidFill>
              <a:latin typeface="Garamond"/>
              <a:ea typeface="Garamond"/>
              <a:cs typeface="Garamond"/>
              <a:sym typeface="Garamond"/>
            </a:endParaRPr>
          </a:p>
        </p:txBody>
      </p:sp>
      <p:cxnSp>
        <p:nvCxnSpPr>
          <p:cNvPr id="91" name="Shape 91"/>
          <p:cNvCxnSpPr/>
          <p:nvPr/>
        </p:nvCxnSpPr>
        <p:spPr>
          <a:xfrm rot="10800000">
            <a:off x="380999" y="756743"/>
            <a:ext cx="8382000" cy="1500"/>
          </a:xfrm>
          <a:prstGeom prst="straightConnector1">
            <a:avLst/>
          </a:prstGeom>
          <a:noFill/>
          <a:ln w="9525" cap="flat" cmpd="sng">
            <a:solidFill>
              <a:srgbClr val="98002E"/>
            </a:solidFill>
            <a:prstDash val="solid"/>
            <a:round/>
            <a:headEnd type="none" w="med" len="med"/>
            <a:tailEnd type="none" w="med" len="med"/>
          </a:ln>
        </p:spPr>
      </p:cxnSp>
      <p:sp>
        <p:nvSpPr>
          <p:cNvPr id="93" name="Shape 93"/>
          <p:cNvSpPr txBox="1"/>
          <p:nvPr/>
        </p:nvSpPr>
        <p:spPr>
          <a:xfrm>
            <a:off x="6381483" y="6437254"/>
            <a:ext cx="2295000" cy="365100"/>
          </a:xfrm>
          <a:prstGeom prst="rect">
            <a:avLst/>
          </a:prstGeom>
          <a:noFill/>
          <a:ln>
            <a:noFill/>
          </a:ln>
        </p:spPr>
        <p:txBody>
          <a:bodyPr wrap="square" lIns="0" tIns="0" rIns="0" bIns="0" anchor="t" anchorCtr="0">
            <a:noAutofit/>
          </a:bodyPr>
          <a:lstStyle/>
          <a:p>
            <a:pPr marL="0" marR="0" lvl="0" indent="0" algn="r" rtl="0">
              <a:lnSpc>
                <a:spcPct val="100000"/>
              </a:lnSpc>
              <a:spcBef>
                <a:spcPts val="0"/>
              </a:spcBef>
              <a:spcAft>
                <a:spcPts val="0"/>
              </a:spcAft>
              <a:buClr>
                <a:srgbClr val="FF0000"/>
              </a:buClr>
              <a:buSzPts val="250"/>
              <a:buFont typeface="Garamond"/>
              <a:buNone/>
            </a:pPr>
            <a:endParaRPr dirty="0"/>
          </a:p>
        </p:txBody>
      </p:sp>
      <p:sp>
        <p:nvSpPr>
          <p:cNvPr id="94" name="Shape 94"/>
          <p:cNvSpPr txBox="1"/>
          <p:nvPr/>
        </p:nvSpPr>
        <p:spPr>
          <a:xfrm>
            <a:off x="0" y="6543978"/>
            <a:ext cx="2133600" cy="3651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
              <a:buFont typeface="Garamond"/>
              <a:buNone/>
            </a:pPr>
            <a:r>
              <a:rPr lang="en-US" sz="1200" dirty="0">
                <a:latin typeface="Garamond"/>
                <a:ea typeface="Garamond"/>
                <a:cs typeface="Garamond"/>
                <a:sym typeface="Garamond"/>
              </a:rPr>
              <a:t>7</a:t>
            </a:r>
            <a:endParaRPr sz="1200" b="0" i="0" u="none" strike="noStrike" cap="none" dirty="0">
              <a:solidFill>
                <a:srgbClr val="000000"/>
              </a:solidFill>
              <a:latin typeface="Garamond"/>
              <a:ea typeface="Garamond"/>
              <a:cs typeface="Garamond"/>
              <a:sym typeface="Garamond"/>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5129" y="6277472"/>
            <a:ext cx="3393737" cy="524882"/>
          </a:xfrm>
          <a:prstGeom prst="rect">
            <a:avLst/>
          </a:prstGeom>
        </p:spPr>
      </p:pic>
      <p:sp>
        <p:nvSpPr>
          <p:cNvPr id="11" name="TextBox 10"/>
          <p:cNvSpPr txBox="1"/>
          <p:nvPr/>
        </p:nvSpPr>
        <p:spPr>
          <a:xfrm>
            <a:off x="1671381" y="756742"/>
            <a:ext cx="7149218" cy="4893647"/>
          </a:xfrm>
          <a:prstGeom prst="rect">
            <a:avLst/>
          </a:prstGeom>
          <a:noFill/>
        </p:spPr>
        <p:txBody>
          <a:bodyPr wrap="square" rtlCol="0">
            <a:spAutoFit/>
          </a:bodyPr>
          <a:lstStyle/>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a:t>Coversheets with confidential statement need to be used on all faxes</a:t>
            </a:r>
          </a:p>
          <a:p>
            <a:pPr marL="342900" indent="-342900">
              <a:buFont typeface="Arial" panose="020B0604020202020204" pitchFamily="34" charset="0"/>
              <a:buChar char="•"/>
            </a:pPr>
            <a:r>
              <a:rPr lang="en-US" sz="2400" dirty="0" smtClean="0"/>
              <a:t>Screens </a:t>
            </a:r>
            <a:r>
              <a:rPr lang="en-US" sz="2400" dirty="0"/>
              <a:t>will need to be placed out of public view and screensavers in use</a:t>
            </a:r>
          </a:p>
          <a:p>
            <a:pPr marL="342900" indent="-342900">
              <a:buFont typeface="Arial" panose="020B0604020202020204" pitchFamily="34" charset="0"/>
              <a:buChar char="•"/>
            </a:pPr>
            <a:r>
              <a:rPr lang="en-US" sz="2400" dirty="0"/>
              <a:t>Patients will identify who their information can be discussed with, including </a:t>
            </a:r>
            <a:r>
              <a:rPr lang="en-US" sz="2400" dirty="0" smtClean="0"/>
              <a:t>family</a:t>
            </a:r>
            <a:endParaRPr lang="en-US" sz="2400" dirty="0"/>
          </a:p>
          <a:p>
            <a:pPr marL="342900" indent="-342900">
              <a:buFont typeface="Arial" panose="020B0604020202020204" pitchFamily="34" charset="0"/>
              <a:buChar char="•"/>
            </a:pPr>
            <a:r>
              <a:rPr lang="en-US" sz="2400" dirty="0"/>
              <a:t>All PHI (e.g., dietary slips) will need to be placed in shred containers (e.g., Shred-It bins) when disposed </a:t>
            </a:r>
            <a:r>
              <a:rPr lang="en-US" sz="2400" dirty="0" smtClean="0"/>
              <a:t>of</a:t>
            </a:r>
            <a:endParaRPr lang="en-US" sz="2400" dirty="0"/>
          </a:p>
          <a:p>
            <a:pPr marL="342900" indent="-342900">
              <a:buFont typeface="Arial" panose="020B0604020202020204" pitchFamily="34" charset="0"/>
              <a:buChar char="•"/>
            </a:pPr>
            <a:r>
              <a:rPr lang="en-US" sz="2400" dirty="0"/>
              <a:t>Patient information must only be accessed if there is a </a:t>
            </a:r>
            <a:r>
              <a:rPr lang="en-US" sz="2400" dirty="0">
                <a:solidFill>
                  <a:srgbClr val="951926"/>
                </a:solidFill>
              </a:rPr>
              <a:t>need to know </a:t>
            </a:r>
            <a:r>
              <a:rPr lang="en-US" sz="2400" dirty="0"/>
              <a:t>and only the </a:t>
            </a:r>
            <a:r>
              <a:rPr lang="en-US" sz="2400" dirty="0">
                <a:solidFill>
                  <a:srgbClr val="951926"/>
                </a:solidFill>
              </a:rPr>
              <a:t>minimum necessary</a:t>
            </a:r>
            <a:r>
              <a:rPr lang="en-US" sz="2400" dirty="0"/>
              <a:t> may be used</a:t>
            </a:r>
            <a:endParaRPr lang="en-US" sz="2200" dirty="0"/>
          </a:p>
        </p:txBody>
      </p:sp>
      <p:pic>
        <p:nvPicPr>
          <p:cNvPr id="2" name="Picture 1"/>
          <p:cNvPicPr>
            <a:picLocks noChangeAspect="1"/>
          </p:cNvPicPr>
          <p:nvPr/>
        </p:nvPicPr>
        <p:blipFill>
          <a:blip r:embed="rId4"/>
          <a:stretch>
            <a:fillRect/>
          </a:stretch>
        </p:blipFill>
        <p:spPr>
          <a:xfrm>
            <a:off x="203663" y="2308583"/>
            <a:ext cx="1467718" cy="1795715"/>
          </a:xfrm>
          <a:prstGeom prst="rect">
            <a:avLst/>
          </a:prstGeom>
        </p:spPr>
      </p:pic>
    </p:spTree>
    <p:extLst>
      <p:ext uri="{BB962C8B-B14F-4D97-AF65-F5344CB8AC3E}">
        <p14:creationId xmlns:p14="http://schemas.microsoft.com/office/powerpoint/2010/main" val="1505548249"/>
      </p:ext>
    </p:extLst>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p:nvPr/>
        </p:nvSpPr>
        <p:spPr>
          <a:xfrm>
            <a:off x="352198" y="166776"/>
            <a:ext cx="8439600" cy="584700"/>
          </a:xfrm>
          <a:prstGeom prst="rect">
            <a:avLst/>
          </a:prstGeom>
          <a:noFill/>
          <a:ln>
            <a:noFill/>
          </a:ln>
        </p:spPr>
        <p:txBody>
          <a:bodyPr wrap="square" lIns="91425" tIns="45700" rIns="91425" bIns="45700" anchor="t" anchorCtr="0">
            <a:noAutofit/>
          </a:bodyPr>
          <a:lstStyle/>
          <a:p>
            <a:pPr lvl="0" algn="r">
              <a:buClr>
                <a:srgbClr val="000000"/>
              </a:buClr>
              <a:buSzPts val="1800"/>
            </a:pPr>
            <a:r>
              <a:rPr lang="en-US" sz="4400" b="1" dirty="0" smtClean="0">
                <a:solidFill>
                  <a:srgbClr val="951926"/>
                </a:solidFill>
                <a:latin typeface="Garamond"/>
                <a:ea typeface="Garamond"/>
                <a:cs typeface="Garamond"/>
                <a:sym typeface="Garamond"/>
              </a:rPr>
              <a:t>What is Protected by HIPAA?</a:t>
            </a:r>
            <a:endParaRPr lang="en-US" sz="3200" b="1" dirty="0">
              <a:solidFill>
                <a:srgbClr val="951926"/>
              </a:solidFill>
              <a:latin typeface="Garamond"/>
              <a:ea typeface="Garamond"/>
              <a:cs typeface="Garamond"/>
              <a:sym typeface="Garamond"/>
            </a:endParaRPr>
          </a:p>
        </p:txBody>
      </p:sp>
      <p:cxnSp>
        <p:nvCxnSpPr>
          <p:cNvPr id="91" name="Shape 91"/>
          <p:cNvCxnSpPr/>
          <p:nvPr/>
        </p:nvCxnSpPr>
        <p:spPr>
          <a:xfrm rot="10800000">
            <a:off x="380999" y="756743"/>
            <a:ext cx="8382000" cy="1500"/>
          </a:xfrm>
          <a:prstGeom prst="straightConnector1">
            <a:avLst/>
          </a:prstGeom>
          <a:noFill/>
          <a:ln w="9525" cap="flat" cmpd="sng">
            <a:solidFill>
              <a:srgbClr val="98002E"/>
            </a:solidFill>
            <a:prstDash val="solid"/>
            <a:round/>
            <a:headEnd type="none" w="med" len="med"/>
            <a:tailEnd type="none" w="med" len="med"/>
          </a:ln>
        </p:spPr>
      </p:cxnSp>
      <p:sp>
        <p:nvSpPr>
          <p:cNvPr id="93" name="Shape 93"/>
          <p:cNvSpPr txBox="1"/>
          <p:nvPr/>
        </p:nvSpPr>
        <p:spPr>
          <a:xfrm>
            <a:off x="6381483" y="6437254"/>
            <a:ext cx="2295000" cy="365100"/>
          </a:xfrm>
          <a:prstGeom prst="rect">
            <a:avLst/>
          </a:prstGeom>
          <a:noFill/>
          <a:ln>
            <a:noFill/>
          </a:ln>
        </p:spPr>
        <p:txBody>
          <a:bodyPr wrap="square" lIns="0" tIns="0" rIns="0" bIns="0" anchor="t" anchorCtr="0">
            <a:noAutofit/>
          </a:bodyPr>
          <a:lstStyle/>
          <a:p>
            <a:pPr marL="0" marR="0" lvl="0" indent="0" algn="r" rtl="0">
              <a:lnSpc>
                <a:spcPct val="100000"/>
              </a:lnSpc>
              <a:spcBef>
                <a:spcPts val="0"/>
              </a:spcBef>
              <a:spcAft>
                <a:spcPts val="0"/>
              </a:spcAft>
              <a:buClr>
                <a:srgbClr val="FF0000"/>
              </a:buClr>
              <a:buSzPts val="250"/>
              <a:buFont typeface="Garamond"/>
              <a:buNone/>
            </a:pPr>
            <a:endParaRPr dirty="0"/>
          </a:p>
        </p:txBody>
      </p:sp>
      <p:sp>
        <p:nvSpPr>
          <p:cNvPr id="94" name="Shape 94"/>
          <p:cNvSpPr txBox="1"/>
          <p:nvPr/>
        </p:nvSpPr>
        <p:spPr>
          <a:xfrm>
            <a:off x="0" y="6543978"/>
            <a:ext cx="2133600" cy="3651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
              <a:buFont typeface="Garamond"/>
              <a:buNone/>
            </a:pPr>
            <a:r>
              <a:rPr lang="en-US" sz="1200" dirty="0">
                <a:latin typeface="Garamond"/>
                <a:ea typeface="Garamond"/>
                <a:cs typeface="Garamond"/>
                <a:sym typeface="Garamond"/>
              </a:rPr>
              <a:t>8</a:t>
            </a:r>
            <a:endParaRPr sz="1200" b="0" i="0" u="none" strike="noStrike" cap="none" dirty="0">
              <a:solidFill>
                <a:srgbClr val="000000"/>
              </a:solidFill>
              <a:latin typeface="Garamond"/>
              <a:ea typeface="Garamond"/>
              <a:cs typeface="Garamond"/>
              <a:sym typeface="Garamond"/>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5129" y="6277472"/>
            <a:ext cx="3393737" cy="524882"/>
          </a:xfrm>
          <a:prstGeom prst="rect">
            <a:avLst/>
          </a:prstGeom>
        </p:spPr>
      </p:pic>
      <p:sp>
        <p:nvSpPr>
          <p:cNvPr id="11" name="TextBox 10"/>
          <p:cNvSpPr txBox="1"/>
          <p:nvPr/>
        </p:nvSpPr>
        <p:spPr>
          <a:xfrm>
            <a:off x="352197" y="756742"/>
            <a:ext cx="8410801" cy="1538883"/>
          </a:xfrm>
          <a:prstGeom prst="rect">
            <a:avLst/>
          </a:prstGeom>
          <a:noFill/>
        </p:spPr>
        <p:txBody>
          <a:bodyPr wrap="square" rtlCol="0">
            <a:spAutoFit/>
          </a:bodyPr>
          <a:lstStyle/>
          <a:p>
            <a:pPr marL="342900" indent="-342900">
              <a:buFont typeface="Arial" panose="020B0604020202020204" pitchFamily="34" charset="0"/>
              <a:buChar char="•"/>
            </a:pPr>
            <a:endParaRPr lang="en-US" b="1" dirty="0" smtClean="0"/>
          </a:p>
          <a:p>
            <a:r>
              <a:rPr lang="en-US" sz="2000" b="1" dirty="0" smtClean="0"/>
              <a:t>PHI </a:t>
            </a:r>
            <a:r>
              <a:rPr lang="en-US" sz="2000" b="1" dirty="0"/>
              <a:t>is the information pertaining to healthcare that contains any of these identifiers. People often believe that if the patient's name is removed then the information is not PHI. That is not true. There are many types of patient identifying information. </a:t>
            </a:r>
            <a:endParaRPr lang="en-US" sz="2000" dirty="0"/>
          </a:p>
        </p:txBody>
      </p:sp>
      <p:graphicFrame>
        <p:nvGraphicFramePr>
          <p:cNvPr id="2" name="Table 1"/>
          <p:cNvGraphicFramePr>
            <a:graphicFrameLocks noGrp="1"/>
          </p:cNvGraphicFramePr>
          <p:nvPr>
            <p:extLst>
              <p:ext uri="{D42A27DB-BD31-4B8C-83A1-F6EECF244321}">
                <p14:modId xmlns:p14="http://schemas.microsoft.com/office/powerpoint/2010/main" val="771048400"/>
              </p:ext>
            </p:extLst>
          </p:nvPr>
        </p:nvGraphicFramePr>
        <p:xfrm>
          <a:off x="366597" y="2311558"/>
          <a:ext cx="8382000" cy="4003040"/>
        </p:xfrm>
        <a:graphic>
          <a:graphicData uri="http://schemas.openxmlformats.org/drawingml/2006/table">
            <a:tbl>
              <a:tblPr firstRow="1" bandRow="1">
                <a:tableStyleId>{A8BA8179-A05A-44DF-8A9A-49BCA9EBD23C}</a:tableStyleId>
              </a:tblPr>
              <a:tblGrid>
                <a:gridCol w="4191000">
                  <a:extLst>
                    <a:ext uri="{9D8B030D-6E8A-4147-A177-3AD203B41FA5}">
                      <a16:colId xmlns:a16="http://schemas.microsoft.com/office/drawing/2014/main" val="3837223869"/>
                    </a:ext>
                  </a:extLst>
                </a:gridCol>
                <a:gridCol w="4191000">
                  <a:extLst>
                    <a:ext uri="{9D8B030D-6E8A-4147-A177-3AD203B41FA5}">
                      <a16:colId xmlns:a16="http://schemas.microsoft.com/office/drawing/2014/main" val="2240669900"/>
                    </a:ext>
                  </a:extLst>
                </a:gridCol>
              </a:tblGrid>
              <a:tr h="370840">
                <a:tc>
                  <a:txBody>
                    <a:bodyPr/>
                    <a:lstStyle/>
                    <a:p>
                      <a:pPr marL="285750" indent="-285750">
                        <a:buFont typeface="Arial" panose="020B0604020202020204" pitchFamily="34" charset="0"/>
                        <a:buChar char="•"/>
                      </a:pPr>
                      <a:r>
                        <a:rPr lang="en-US" dirty="0" smtClean="0"/>
                        <a:t>Name</a:t>
                      </a:r>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n-US" dirty="0" smtClean="0"/>
                        <a:t>Medical Record number</a:t>
                      </a:r>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17536372"/>
                  </a:ext>
                </a:extLst>
              </a:tr>
              <a:tr h="370840">
                <a:tc>
                  <a:txBody>
                    <a:bodyPr/>
                    <a:lstStyle/>
                    <a:p>
                      <a:pPr marL="285750" indent="-285750">
                        <a:buFont typeface="Arial" panose="020B0604020202020204" pitchFamily="34" charset="0"/>
                        <a:buChar char="•"/>
                      </a:pPr>
                      <a:r>
                        <a:rPr lang="en-US" dirty="0" smtClean="0"/>
                        <a:t>Address including street, county, zip code and equivalent geocodes</a:t>
                      </a:r>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n-US" dirty="0" smtClean="0"/>
                        <a:t>Health plan beneficiary number</a:t>
                      </a:r>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09203877"/>
                  </a:ext>
                </a:extLst>
              </a:tr>
              <a:tr h="370840">
                <a:tc>
                  <a:txBody>
                    <a:bodyPr/>
                    <a:lstStyle/>
                    <a:p>
                      <a:pPr marL="285750" indent="-285750">
                        <a:buFont typeface="Arial" panose="020B0604020202020204" pitchFamily="34" charset="0"/>
                        <a:buChar char="•"/>
                      </a:pPr>
                      <a:r>
                        <a:rPr lang="en-US" dirty="0" smtClean="0"/>
                        <a:t>Name of relatives</a:t>
                      </a:r>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n-US" dirty="0" smtClean="0"/>
                        <a:t>Account number</a:t>
                      </a:r>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0280445"/>
                  </a:ext>
                </a:extLst>
              </a:tr>
              <a:tr h="370840">
                <a:tc>
                  <a:txBody>
                    <a:bodyPr/>
                    <a:lstStyle/>
                    <a:p>
                      <a:pPr marL="285750" indent="-285750">
                        <a:buFont typeface="Arial" panose="020B0604020202020204" pitchFamily="34" charset="0"/>
                        <a:buChar char="•"/>
                      </a:pPr>
                      <a:r>
                        <a:rPr lang="en-US" dirty="0" smtClean="0"/>
                        <a:t>Name of employers</a:t>
                      </a:r>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n-US" dirty="0" smtClean="0"/>
                        <a:t>Certificate/license number</a:t>
                      </a:r>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13860038"/>
                  </a:ext>
                </a:extLst>
              </a:tr>
              <a:tr h="370840">
                <a:tc>
                  <a:txBody>
                    <a:bodyPr/>
                    <a:lstStyle/>
                    <a:p>
                      <a:pPr marL="285750" indent="-285750">
                        <a:buFont typeface="Arial" panose="020B0604020202020204" pitchFamily="34" charset="0"/>
                        <a:buChar char="•"/>
                      </a:pPr>
                      <a:r>
                        <a:rPr lang="en-US" dirty="0" smtClean="0"/>
                        <a:t>All elements of dates except year (DOB, admission/ discharge, expiration, etc. )</a:t>
                      </a:r>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n-US" dirty="0" smtClean="0"/>
                        <a:t>Any other unique identifying number, characteristic or code</a:t>
                      </a:r>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09941479"/>
                  </a:ext>
                </a:extLst>
              </a:tr>
              <a:tr h="370840">
                <a:tc>
                  <a:txBody>
                    <a:bodyPr/>
                    <a:lstStyle/>
                    <a:p>
                      <a:pPr marL="285750" indent="-285750">
                        <a:buFont typeface="Arial" panose="020B0604020202020204" pitchFamily="34" charset="0"/>
                        <a:buChar char="•"/>
                      </a:pPr>
                      <a:r>
                        <a:rPr lang="en-US" dirty="0" smtClean="0"/>
                        <a:t>Telephone numbers</a:t>
                      </a:r>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n-US" dirty="0" smtClean="0"/>
                        <a:t>Web universal resource locator (URL)</a:t>
                      </a:r>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664711472"/>
                  </a:ext>
                </a:extLst>
              </a:tr>
              <a:tr h="370840">
                <a:tc>
                  <a:txBody>
                    <a:bodyPr/>
                    <a:lstStyle/>
                    <a:p>
                      <a:pPr marL="285750" indent="-285750">
                        <a:buFont typeface="Arial" panose="020B0604020202020204" pitchFamily="34" charset="0"/>
                        <a:buChar char="•"/>
                      </a:pPr>
                      <a:r>
                        <a:rPr lang="en-US" dirty="0" smtClean="0"/>
                        <a:t>Fax numbers</a:t>
                      </a:r>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n-US" dirty="0" smtClean="0"/>
                        <a:t>Internet protocol address (IP)</a:t>
                      </a:r>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67400331"/>
                  </a:ext>
                </a:extLst>
              </a:tr>
              <a:tr h="370840">
                <a:tc>
                  <a:txBody>
                    <a:bodyPr/>
                    <a:lstStyle/>
                    <a:p>
                      <a:pPr marL="285750" indent="-285750">
                        <a:buFont typeface="Arial" panose="020B0604020202020204" pitchFamily="34" charset="0"/>
                        <a:buChar char="•"/>
                      </a:pPr>
                      <a:r>
                        <a:rPr lang="en-US" dirty="0" smtClean="0"/>
                        <a:t>Email addresses</a:t>
                      </a:r>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n-US" dirty="0" smtClean="0"/>
                        <a:t>Finger or voice prints</a:t>
                      </a:r>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88839318"/>
                  </a:ext>
                </a:extLst>
              </a:tr>
              <a:tr h="370840">
                <a:tc>
                  <a:txBody>
                    <a:bodyPr/>
                    <a:lstStyle/>
                    <a:p>
                      <a:pPr marL="285750" indent="-285750">
                        <a:buFont typeface="Arial" panose="020B0604020202020204" pitchFamily="34" charset="0"/>
                        <a:buChar char="•"/>
                      </a:pPr>
                      <a:r>
                        <a:rPr lang="en-US" dirty="0" smtClean="0"/>
                        <a:t>Social Security number</a:t>
                      </a:r>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n-US" dirty="0" smtClean="0"/>
                        <a:t>Photographic images</a:t>
                      </a:r>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48851749"/>
                  </a:ext>
                </a:extLst>
              </a:tr>
              <a:tr h="370840">
                <a:tc>
                  <a:txBody>
                    <a:bodyPr/>
                    <a:lstStyle/>
                    <a:p>
                      <a:pPr marL="285750" indent="-285750">
                        <a:buFont typeface="Arial" panose="020B0604020202020204" pitchFamily="34" charset="0"/>
                        <a:buChar char="•"/>
                      </a:pPr>
                      <a:r>
                        <a:rPr lang="en-US" dirty="0" smtClean="0"/>
                        <a:t>Any vehicle or other device serial number</a:t>
                      </a:r>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536619156"/>
                  </a:ext>
                </a:extLst>
              </a:tr>
            </a:tbl>
          </a:graphicData>
        </a:graphic>
      </p:graphicFrame>
    </p:spTree>
    <p:extLst>
      <p:ext uri="{BB962C8B-B14F-4D97-AF65-F5344CB8AC3E}">
        <p14:creationId xmlns:p14="http://schemas.microsoft.com/office/powerpoint/2010/main" val="1760724103"/>
      </p:ext>
    </p:extLst>
  </p:cSld>
  <p:clrMapOvr>
    <a:masterClrMapping/>
  </p:clrMapOvr>
  <p:transition spd="med">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p:nvPr/>
        </p:nvSpPr>
        <p:spPr>
          <a:xfrm>
            <a:off x="352198" y="177793"/>
            <a:ext cx="8439600" cy="584700"/>
          </a:xfrm>
          <a:prstGeom prst="rect">
            <a:avLst/>
          </a:prstGeom>
          <a:noFill/>
          <a:ln>
            <a:noFill/>
          </a:ln>
        </p:spPr>
        <p:txBody>
          <a:bodyPr wrap="square" lIns="91425" tIns="45700" rIns="91425" bIns="45700" anchor="t" anchorCtr="0">
            <a:noAutofit/>
          </a:bodyPr>
          <a:lstStyle/>
          <a:p>
            <a:pPr lvl="0" algn="r">
              <a:buClr>
                <a:srgbClr val="000000"/>
              </a:buClr>
              <a:buSzPts val="1800"/>
            </a:pPr>
            <a:r>
              <a:rPr lang="en-US" sz="4400" b="1" dirty="0" smtClean="0">
                <a:solidFill>
                  <a:srgbClr val="951926"/>
                </a:solidFill>
                <a:latin typeface="Garamond"/>
                <a:ea typeface="Garamond"/>
                <a:cs typeface="Garamond"/>
                <a:sym typeface="Garamond"/>
              </a:rPr>
              <a:t>HITECH </a:t>
            </a:r>
            <a:r>
              <a:rPr lang="en-US" sz="4400" b="1" dirty="0">
                <a:solidFill>
                  <a:srgbClr val="951926"/>
                </a:solidFill>
                <a:latin typeface="Garamond"/>
                <a:ea typeface="Garamond"/>
                <a:cs typeface="Garamond"/>
                <a:sym typeface="Garamond"/>
              </a:rPr>
              <a:t>Definition &amp; Purpose</a:t>
            </a:r>
            <a:endParaRPr lang="en-US" sz="4400" b="1" dirty="0">
              <a:solidFill>
                <a:srgbClr val="951926"/>
              </a:solidFill>
              <a:latin typeface="Garamond"/>
              <a:ea typeface="Garamond"/>
              <a:cs typeface="Garamond"/>
              <a:sym typeface="Garamond"/>
            </a:endParaRPr>
          </a:p>
        </p:txBody>
      </p:sp>
      <p:cxnSp>
        <p:nvCxnSpPr>
          <p:cNvPr id="91" name="Shape 91"/>
          <p:cNvCxnSpPr/>
          <p:nvPr/>
        </p:nvCxnSpPr>
        <p:spPr>
          <a:xfrm rot="10800000">
            <a:off x="380999" y="756743"/>
            <a:ext cx="8382000" cy="1500"/>
          </a:xfrm>
          <a:prstGeom prst="straightConnector1">
            <a:avLst/>
          </a:prstGeom>
          <a:noFill/>
          <a:ln w="9525" cap="flat" cmpd="sng">
            <a:solidFill>
              <a:srgbClr val="98002E"/>
            </a:solidFill>
            <a:prstDash val="solid"/>
            <a:round/>
            <a:headEnd type="none" w="med" len="med"/>
            <a:tailEnd type="none" w="med" len="med"/>
          </a:ln>
        </p:spPr>
      </p:cxnSp>
      <p:sp>
        <p:nvSpPr>
          <p:cNvPr id="93" name="Shape 93"/>
          <p:cNvSpPr txBox="1"/>
          <p:nvPr/>
        </p:nvSpPr>
        <p:spPr>
          <a:xfrm>
            <a:off x="6381483" y="6437254"/>
            <a:ext cx="2295000" cy="365100"/>
          </a:xfrm>
          <a:prstGeom prst="rect">
            <a:avLst/>
          </a:prstGeom>
          <a:noFill/>
          <a:ln>
            <a:noFill/>
          </a:ln>
        </p:spPr>
        <p:txBody>
          <a:bodyPr wrap="square" lIns="0" tIns="0" rIns="0" bIns="0" anchor="t" anchorCtr="0">
            <a:noAutofit/>
          </a:bodyPr>
          <a:lstStyle/>
          <a:p>
            <a:pPr marL="0" marR="0" lvl="0" indent="0" algn="r" rtl="0">
              <a:lnSpc>
                <a:spcPct val="100000"/>
              </a:lnSpc>
              <a:spcBef>
                <a:spcPts val="0"/>
              </a:spcBef>
              <a:spcAft>
                <a:spcPts val="0"/>
              </a:spcAft>
              <a:buClr>
                <a:srgbClr val="FF0000"/>
              </a:buClr>
              <a:buSzPts val="250"/>
              <a:buFont typeface="Garamond"/>
              <a:buNone/>
            </a:pPr>
            <a:endParaRPr dirty="0"/>
          </a:p>
        </p:txBody>
      </p:sp>
      <p:sp>
        <p:nvSpPr>
          <p:cNvPr id="94" name="Shape 94"/>
          <p:cNvSpPr txBox="1"/>
          <p:nvPr/>
        </p:nvSpPr>
        <p:spPr>
          <a:xfrm>
            <a:off x="0" y="6543978"/>
            <a:ext cx="2133600" cy="3651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
              <a:buFont typeface="Garamond"/>
              <a:buNone/>
            </a:pPr>
            <a:r>
              <a:rPr lang="en-US" sz="1200" dirty="0">
                <a:latin typeface="Garamond"/>
                <a:ea typeface="Garamond"/>
                <a:cs typeface="Garamond"/>
                <a:sym typeface="Garamond"/>
              </a:rPr>
              <a:t>9</a:t>
            </a:r>
            <a:endParaRPr sz="1200" b="0" i="0" u="none" strike="noStrike" cap="none" dirty="0">
              <a:solidFill>
                <a:srgbClr val="000000"/>
              </a:solidFill>
              <a:latin typeface="Garamond"/>
              <a:ea typeface="Garamond"/>
              <a:cs typeface="Garamond"/>
              <a:sym typeface="Garamond"/>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5129" y="6277472"/>
            <a:ext cx="3393737" cy="524882"/>
          </a:xfrm>
          <a:prstGeom prst="rect">
            <a:avLst/>
          </a:prstGeom>
        </p:spPr>
      </p:pic>
      <p:sp>
        <p:nvSpPr>
          <p:cNvPr id="11" name="TextBox 10"/>
          <p:cNvSpPr txBox="1"/>
          <p:nvPr/>
        </p:nvSpPr>
        <p:spPr>
          <a:xfrm>
            <a:off x="438599" y="756742"/>
            <a:ext cx="8382000" cy="5632311"/>
          </a:xfrm>
          <a:prstGeom prst="rect">
            <a:avLst/>
          </a:prstGeom>
          <a:noFill/>
        </p:spPr>
        <p:txBody>
          <a:bodyPr wrap="square" rtlCol="0">
            <a:spAutoFit/>
          </a:bodyPr>
          <a:lstStyle/>
          <a:p>
            <a:endParaRPr lang="en-US" sz="2400" u="sng" dirty="0" smtClean="0"/>
          </a:p>
          <a:p>
            <a:r>
              <a:rPr lang="en-US" sz="2400" u="sng" dirty="0" smtClean="0"/>
              <a:t>What </a:t>
            </a:r>
            <a:r>
              <a:rPr lang="en-US" sz="2400" u="sng" dirty="0"/>
              <a:t>is </a:t>
            </a:r>
            <a:r>
              <a:rPr lang="en-US" sz="2400" u="sng" dirty="0" smtClean="0"/>
              <a:t>HITECH?</a:t>
            </a:r>
          </a:p>
          <a:p>
            <a:pPr marL="342900" indent="-342900">
              <a:buFont typeface="Arial" panose="020B0604020202020204" pitchFamily="34" charset="0"/>
              <a:buChar char="•"/>
            </a:pPr>
            <a:r>
              <a:rPr lang="en-US" sz="2200" dirty="0"/>
              <a:t>The Health Information Technology for Economic and Clinical Health Act (HITECH) was signed into law by the President on February 17, 2009. It is the part of the American Recovery and Reinvestment Act(ARRA) of 2009</a:t>
            </a:r>
            <a:r>
              <a:rPr lang="en-US" sz="2200" dirty="0" smtClean="0"/>
              <a:t>.</a:t>
            </a:r>
            <a:endParaRPr lang="en-US" sz="2200" dirty="0"/>
          </a:p>
          <a:p>
            <a:pPr marL="342900" indent="-342900">
              <a:buFont typeface="Arial" panose="020B0604020202020204" pitchFamily="34" charset="0"/>
              <a:buChar char="•"/>
            </a:pPr>
            <a:r>
              <a:rPr lang="en-US" sz="2200" dirty="0"/>
              <a:t>It is a federal law.</a:t>
            </a:r>
          </a:p>
          <a:p>
            <a:pPr marL="342900" indent="-342900">
              <a:buFont typeface="Arial" panose="020B0604020202020204" pitchFamily="34" charset="0"/>
              <a:buChar char="•"/>
            </a:pPr>
            <a:r>
              <a:rPr lang="en-US" sz="2200" dirty="0" smtClean="0"/>
              <a:t>HITECH </a:t>
            </a:r>
            <a:r>
              <a:rPr lang="en-US" sz="2200" dirty="0"/>
              <a:t>Act </a:t>
            </a:r>
            <a:r>
              <a:rPr lang="en-US" sz="2200" dirty="0">
                <a:solidFill>
                  <a:srgbClr val="951926"/>
                </a:solidFill>
              </a:rPr>
              <a:t>strengthens those patient privacy protections of HIPAA</a:t>
            </a:r>
            <a:r>
              <a:rPr lang="en-US" sz="2200" dirty="0"/>
              <a:t> and places additional requirements on the healthcare community</a:t>
            </a:r>
            <a:r>
              <a:rPr lang="en-US" sz="2200" dirty="0" smtClean="0"/>
              <a:t>.</a:t>
            </a:r>
          </a:p>
          <a:p>
            <a:endParaRPr lang="en-US" sz="2400" dirty="0"/>
          </a:p>
          <a:p>
            <a:r>
              <a:rPr lang="en-US" sz="2400" u="sng" dirty="0" smtClean="0"/>
              <a:t>What is the purpose of the law?</a:t>
            </a:r>
          </a:p>
          <a:p>
            <a:pPr marL="342900" indent="-342900">
              <a:buFont typeface="Arial" panose="020B0604020202020204" pitchFamily="34" charset="0"/>
              <a:buChar char="•"/>
            </a:pPr>
            <a:r>
              <a:rPr lang="en-US" sz="2200" dirty="0" smtClean="0"/>
              <a:t>Makes </a:t>
            </a:r>
            <a:r>
              <a:rPr lang="en-US" sz="2200" dirty="0"/>
              <a:t>massive changes to existing privacy and security laws</a:t>
            </a:r>
          </a:p>
          <a:p>
            <a:pPr marL="342900" indent="-342900">
              <a:buFont typeface="Arial" panose="020B0604020202020204" pitchFamily="34" charset="0"/>
              <a:buChar char="•"/>
            </a:pPr>
            <a:r>
              <a:rPr lang="en-US" sz="2200" dirty="0" smtClean="0"/>
              <a:t>Applies </a:t>
            </a:r>
            <a:r>
              <a:rPr lang="en-US" sz="2200" dirty="0"/>
              <a:t>to covered entities and business associates</a:t>
            </a:r>
          </a:p>
          <a:p>
            <a:pPr marL="342900" indent="-342900">
              <a:buFont typeface="Arial" panose="020B0604020202020204" pitchFamily="34" charset="0"/>
              <a:buChar char="•"/>
            </a:pPr>
            <a:r>
              <a:rPr lang="en-US" sz="2200" dirty="0" smtClean="0"/>
              <a:t>Increases </a:t>
            </a:r>
            <a:r>
              <a:rPr lang="en-US" sz="2200" dirty="0"/>
              <a:t>penalties for privacy and security violations</a:t>
            </a:r>
          </a:p>
          <a:p>
            <a:pPr marL="342900" indent="-342900">
              <a:buFont typeface="Arial" panose="020B0604020202020204" pitchFamily="34" charset="0"/>
              <a:buChar char="•"/>
            </a:pPr>
            <a:r>
              <a:rPr lang="en-US" sz="2200" dirty="0" smtClean="0"/>
              <a:t>Creates </a:t>
            </a:r>
            <a:r>
              <a:rPr lang="en-US" sz="2200" dirty="0"/>
              <a:t>a nationwide electronic health record</a:t>
            </a:r>
          </a:p>
        </p:txBody>
      </p:sp>
    </p:spTree>
    <p:extLst>
      <p:ext uri="{BB962C8B-B14F-4D97-AF65-F5344CB8AC3E}">
        <p14:creationId xmlns:p14="http://schemas.microsoft.com/office/powerpoint/2010/main" val="534603727"/>
      </p:ext>
    </p:extLst>
  </p:cSld>
  <p:clrMapOvr>
    <a:masterClrMapping/>
  </p:clrMapOvr>
  <p:transition spd="med">
    <p:fade thruBlk="1"/>
  </p:transition>
  <p:timing>
    <p:tnLst>
      <p:par>
        <p:cTn id="1" dur="indefinite" restart="never" nodeType="tmRoot"/>
      </p:par>
    </p:tnLst>
  </p:timing>
</p:sld>
</file>

<file path=ppt/theme/theme1.xml><?xml version="1.0" encoding="utf-8"?>
<a:theme xmlns:a="http://schemas.openxmlformats.org/drawingml/2006/main" name="1_Office Theme">
  <a:themeElements>
    <a:clrScheme name="Theme">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TotalTime>
  <Words>1586</Words>
  <Application>Microsoft Office PowerPoint</Application>
  <PresentationFormat>On-screen Show (4:3)</PresentationFormat>
  <Paragraphs>275</Paragraphs>
  <Slides>26</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Garamond</vt:lpstr>
      <vt:lpstr>Arial</vt:lpstr>
      <vt:lpstr>Calibri</vt:lpstr>
      <vt:lpstr>Cabin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Iris H Summers</dc:creator>
  <cp:lastModifiedBy>Simpson Amber - Oklahoma City - OUMC (INTERNET)</cp:lastModifiedBy>
  <cp:revision>24</cp:revision>
  <dcterms:modified xsi:type="dcterms:W3CDTF">2018-02-27T18:58:47Z</dcterms:modified>
</cp:coreProperties>
</file>