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30"/>
  </p:notesMasterIdLst>
  <p:sldIdLst>
    <p:sldId id="256" r:id="rId2"/>
    <p:sldId id="262" r:id="rId3"/>
    <p:sldId id="263" r:id="rId4"/>
    <p:sldId id="264" r:id="rId5"/>
    <p:sldId id="265" r:id="rId6"/>
    <p:sldId id="266" r:id="rId7"/>
    <p:sldId id="267" r:id="rId8"/>
    <p:sldId id="269" r:id="rId9"/>
    <p:sldId id="270" r:id="rId10"/>
    <p:sldId id="271" r:id="rId11"/>
    <p:sldId id="272" r:id="rId12"/>
    <p:sldId id="290" r:id="rId13"/>
    <p:sldId id="273" r:id="rId14"/>
    <p:sldId id="274" r:id="rId15"/>
    <p:sldId id="275" r:id="rId16"/>
    <p:sldId id="276" r:id="rId17"/>
    <p:sldId id="277" r:id="rId18"/>
    <p:sldId id="278" r:id="rId19"/>
    <p:sldId id="280" r:id="rId20"/>
    <p:sldId id="281" r:id="rId21"/>
    <p:sldId id="282" r:id="rId22"/>
    <p:sldId id="283" r:id="rId23"/>
    <p:sldId id="284" r:id="rId24"/>
    <p:sldId id="285" r:id="rId25"/>
    <p:sldId id="286" r:id="rId26"/>
    <p:sldId id="287" r:id="rId27"/>
    <p:sldId id="289" r:id="rId28"/>
    <p:sldId id="288" r:id="rId29"/>
  </p:sldIdLst>
  <p:sldSz cx="9144000" cy="6858000" type="screen4x3"/>
  <p:notesSz cx="6881813" cy="9296400"/>
  <p:embeddedFontLst>
    <p:embeddedFont>
      <p:font typeface="Cabin"/>
      <p:regular r:id="rId31"/>
      <p:bold r:id="rId32"/>
      <p:italic r:id="rId33"/>
      <p:boldItalic r:id="rId34"/>
    </p:embeddedFont>
    <p:embeddedFont>
      <p:font typeface="Garamond" panose="02020404030301010803" pitchFamily="18" charset="0"/>
      <p:regular r:id="rId35"/>
      <p:bold r:id="rId36"/>
      <p:italic r:id="rId37"/>
    </p:embeddedFont>
    <p:embeddedFont>
      <p:font typeface="Gill Sans MT"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Corcoran (US - Advisory)" initials="" lastIdx="1" clrIdx="0"/>
  <p:cmAuthor id="1" name="Barbara Poenisch (US - Advisor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BA8179-A05A-44DF-8A9A-49BCA9EBD23C}">
  <a:tblStyle styleId="{A8BA8179-A05A-44DF-8A9A-49BCA9EBD23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B04D0FE-C764-4DC5-B533-CC1E38F0324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7EDE312-4615-4F9C-B719-642E294B2CA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82118" cy="46643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98102" y="1"/>
            <a:ext cx="2982118" cy="466434"/>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4" y="4473895"/>
            <a:ext cx="5505449" cy="3660457"/>
          </a:xfrm>
          <a:prstGeom prst="rect">
            <a:avLst/>
          </a:prstGeom>
          <a:noFill/>
          <a:ln>
            <a:noFill/>
          </a:ln>
        </p:spPr>
        <p:txBody>
          <a:bodyPr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71"/>
            <a:ext cx="2982118" cy="46642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98102" y="8829971"/>
            <a:ext cx="2982118" cy="466429"/>
          </a:xfrm>
          <a:prstGeom prst="rect">
            <a:avLst/>
          </a:prstGeom>
          <a:noFill/>
          <a:ln>
            <a:noFill/>
          </a:ln>
        </p:spPr>
        <p:txBody>
          <a:bodyPr wrap="square" lIns="92375" tIns="46150" rIns="92375" bIns="461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87396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702310" y="4421827"/>
            <a:ext cx="5618480" cy="4189095"/>
          </a:xfrm>
          <a:prstGeom prst="rect">
            <a:avLst/>
          </a:prstGeom>
          <a:noFill/>
          <a:ln>
            <a:noFill/>
          </a:ln>
        </p:spPr>
        <p:txBody>
          <a:bodyPr wrap="square" lIns="93275" tIns="46625" rIns="93275" bIns="466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80" name="Shape 80"/>
          <p:cNvSpPr txBox="1">
            <a:spLocks noGrp="1"/>
          </p:cNvSpPr>
          <p:nvPr>
            <p:ph type="sldNum" idx="12"/>
          </p:nvPr>
        </p:nvSpPr>
        <p:spPr>
          <a:xfrm>
            <a:off x="3978136" y="8842029"/>
            <a:ext cx="3043343" cy="465455"/>
          </a:xfrm>
          <a:prstGeom prst="rect">
            <a:avLst/>
          </a:prstGeom>
          <a:noFill/>
          <a:ln>
            <a:noFill/>
          </a:ln>
        </p:spPr>
        <p:txBody>
          <a:bodyPr wrap="square" lIns="93275" tIns="46625" rIns="93275" bIns="466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55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500"/>
              <a:buFont typeface="Arial"/>
              <a:buNone/>
              <a:defRPr sz="2206" b="0" i="0" u="none" strike="noStrike" cap="none">
                <a:solidFill>
                  <a:schemeClr val="dk2"/>
                </a:solidFill>
                <a:latin typeface="Arial"/>
                <a:ea typeface="Arial"/>
                <a:cs typeface="Arial"/>
                <a:sym typeface="Arial"/>
              </a:defRPr>
            </a:lvl1pPr>
            <a:lvl2pPr lvl="1" indent="0">
              <a:spcBef>
                <a:spcPts val="0"/>
              </a:spcBef>
              <a:spcAft>
                <a:spcPts val="0"/>
              </a:spcAft>
              <a:buSzPts val="1400"/>
              <a:buFont typeface="Arial"/>
              <a:buNone/>
              <a:defRPr sz="1588"/>
            </a:lvl2pPr>
            <a:lvl3pPr lvl="2" indent="0">
              <a:spcBef>
                <a:spcPts val="0"/>
              </a:spcBef>
              <a:spcAft>
                <a:spcPts val="0"/>
              </a:spcAft>
              <a:buSzPts val="1400"/>
              <a:buFont typeface="Arial"/>
              <a:buNone/>
              <a:defRPr sz="1588"/>
            </a:lvl3pPr>
            <a:lvl4pPr lvl="3" indent="0">
              <a:spcBef>
                <a:spcPts val="0"/>
              </a:spcBef>
              <a:spcAft>
                <a:spcPts val="0"/>
              </a:spcAft>
              <a:buSzPts val="1400"/>
              <a:buFont typeface="Arial"/>
              <a:buNone/>
              <a:defRPr sz="1588"/>
            </a:lvl4pPr>
            <a:lvl5pPr lvl="4" indent="0">
              <a:spcBef>
                <a:spcPts val="0"/>
              </a:spcBef>
              <a:spcAft>
                <a:spcPts val="0"/>
              </a:spcAft>
              <a:buSzPts val="1400"/>
              <a:buFont typeface="Arial"/>
              <a:buNone/>
              <a:defRPr sz="1588"/>
            </a:lvl5pPr>
            <a:lvl6pPr lvl="5" indent="0">
              <a:spcBef>
                <a:spcPts val="0"/>
              </a:spcBef>
              <a:spcAft>
                <a:spcPts val="0"/>
              </a:spcAft>
              <a:buSzPts val="1400"/>
              <a:buFont typeface="Arial"/>
              <a:buNone/>
              <a:defRPr sz="1588"/>
            </a:lvl6pPr>
            <a:lvl7pPr lvl="6" indent="0">
              <a:spcBef>
                <a:spcPts val="0"/>
              </a:spcBef>
              <a:spcAft>
                <a:spcPts val="0"/>
              </a:spcAft>
              <a:buSzPts val="1400"/>
              <a:buFont typeface="Arial"/>
              <a:buNone/>
              <a:defRPr sz="1588"/>
            </a:lvl7pPr>
            <a:lvl8pPr lvl="7" indent="0">
              <a:spcBef>
                <a:spcPts val="0"/>
              </a:spcBef>
              <a:spcAft>
                <a:spcPts val="0"/>
              </a:spcAft>
              <a:buSzPts val="1400"/>
              <a:buFont typeface="Arial"/>
              <a:buNone/>
              <a:defRPr sz="1588"/>
            </a:lvl8pPr>
            <a:lvl9pPr lvl="8" indent="0">
              <a:spcBef>
                <a:spcPts val="0"/>
              </a:spcBef>
              <a:spcAft>
                <a:spcPts val="0"/>
              </a:spcAft>
              <a:buSzPts val="1400"/>
              <a:buFont typeface="Arial"/>
              <a:buNone/>
              <a:defRPr sz="1588"/>
            </a:lvl9pPr>
          </a:lstStyle>
          <a:p>
            <a:endParaRPr/>
          </a:p>
        </p:txBody>
      </p:sp>
      <p:sp>
        <p:nvSpPr>
          <p:cNvPr id="14" name="Shape 14"/>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529"/>
              </a:spcBef>
              <a:spcAft>
                <a:spcPts val="0"/>
              </a:spcAft>
              <a:buClr>
                <a:srgbClr val="8C8F91"/>
              </a:buClr>
              <a:buSzPts val="1800"/>
              <a:buFont typeface="Arial"/>
              <a:buNone/>
              <a:defRPr sz="1588" b="0" i="0" u="none" strike="noStrike" cap="none">
                <a:solidFill>
                  <a:srgbClr val="8C8F91"/>
                </a:solidFill>
                <a:latin typeface="Cabin"/>
                <a:ea typeface="Cabin"/>
                <a:cs typeface="Cabin"/>
                <a:sym typeface="Cabin"/>
              </a:defRPr>
            </a:lvl1pPr>
            <a:lvl2pPr marL="443776" marR="0" lvl="1" indent="0" algn="ctr" rtl="0">
              <a:lnSpc>
                <a:spcPct val="120000"/>
              </a:lnSpc>
              <a:spcBef>
                <a:spcPts val="265"/>
              </a:spcBef>
              <a:spcAft>
                <a:spcPts val="0"/>
              </a:spcAft>
              <a:buClr>
                <a:srgbClr val="8C8F91"/>
              </a:buClr>
              <a:buSzPts val="1200"/>
              <a:buFont typeface="Arial"/>
              <a:buNone/>
              <a:defRPr sz="1059" b="0" i="0" u="none" strike="noStrike" cap="none">
                <a:solidFill>
                  <a:srgbClr val="8C8F91"/>
                </a:solidFill>
                <a:latin typeface="Cabin"/>
                <a:ea typeface="Cabin"/>
                <a:cs typeface="Cabin"/>
                <a:sym typeface="Cabin"/>
              </a:defRPr>
            </a:lvl2pPr>
            <a:lvl3pPr marL="887552" marR="0" lvl="2" indent="0" algn="ctr" rtl="0">
              <a:lnSpc>
                <a:spcPct val="120000"/>
              </a:lnSpc>
              <a:spcBef>
                <a:spcPts val="265"/>
              </a:spcBef>
              <a:spcAft>
                <a:spcPts val="0"/>
              </a:spcAft>
              <a:buClr>
                <a:srgbClr val="8C8F91"/>
              </a:buClr>
              <a:buSzPts val="1100"/>
              <a:buFont typeface="Cabin"/>
              <a:buNone/>
              <a:defRPr sz="971" b="0" i="0" u="none" strike="noStrike" cap="none">
                <a:solidFill>
                  <a:srgbClr val="8C8F91"/>
                </a:solidFill>
                <a:latin typeface="Cabin"/>
                <a:ea typeface="Cabin"/>
                <a:cs typeface="Cabin"/>
                <a:sym typeface="Cabin"/>
              </a:defRPr>
            </a:lvl3pPr>
            <a:lvl4pPr marL="1331330" marR="0" lvl="3" indent="0" algn="ctr" rtl="0">
              <a:lnSpc>
                <a:spcPct val="120000"/>
              </a:lnSpc>
              <a:spcBef>
                <a:spcPts val="265"/>
              </a:spcBef>
              <a:spcAft>
                <a:spcPts val="0"/>
              </a:spcAft>
              <a:buClr>
                <a:srgbClr val="8C8F91"/>
              </a:buClr>
              <a:buSzPts val="1050"/>
              <a:buFont typeface="Arial"/>
              <a:buNone/>
              <a:defRPr sz="927" b="0" i="0" u="none" strike="noStrike" cap="none">
                <a:solidFill>
                  <a:srgbClr val="8C8F91"/>
                </a:solidFill>
                <a:latin typeface="Cabin"/>
                <a:ea typeface="Cabin"/>
                <a:cs typeface="Cabin"/>
                <a:sym typeface="Cabin"/>
              </a:defRPr>
            </a:lvl4pPr>
            <a:lvl5pPr marL="1775106" marR="0" lvl="4" indent="0" algn="ctr" rtl="0">
              <a:lnSpc>
                <a:spcPct val="120000"/>
              </a:lnSpc>
              <a:spcBef>
                <a:spcPts val="265"/>
              </a:spcBef>
              <a:spcAft>
                <a:spcPts val="0"/>
              </a:spcAft>
              <a:buClr>
                <a:srgbClr val="8C8F91"/>
              </a:buClr>
              <a:buSzPts val="1050"/>
              <a:buFont typeface="Arial"/>
              <a:buNone/>
              <a:defRPr sz="927" b="0" i="0" u="none" strike="noStrike" cap="none">
                <a:solidFill>
                  <a:srgbClr val="8C8F91"/>
                </a:solidFill>
                <a:latin typeface="Cabin"/>
                <a:ea typeface="Cabin"/>
                <a:cs typeface="Cabin"/>
                <a:sym typeface="Cabin"/>
              </a:defRPr>
            </a:lvl5pPr>
            <a:lvl6pPr marL="2218883" marR="0" lvl="5"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6pPr>
            <a:lvl7pPr marL="2662660" marR="0" lvl="6"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7pPr>
            <a:lvl8pPr marL="3106436" marR="0" lvl="7"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8pPr>
            <a:lvl9pPr marL="3550212" marR="0" lvl="8"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9pPr>
          </a:lstStyle>
          <a:p>
            <a:endParaRPr/>
          </a:p>
        </p:txBody>
      </p:sp>
      <p:sp>
        <p:nvSpPr>
          <p:cNvPr id="15" name="Shape 15"/>
          <p:cNvSpPr txBox="1">
            <a:spLocks noGrp="1"/>
          </p:cNvSpPr>
          <p:nvPr>
            <p:ph type="dt" idx="10"/>
          </p:nvPr>
        </p:nvSpPr>
        <p:spPr>
          <a:xfrm>
            <a:off x="7412182" y="6356350"/>
            <a:ext cx="831273"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dk1"/>
              </a:buClr>
              <a:buSzPts val="1400"/>
              <a:buFont typeface="Cabin"/>
              <a:buNone/>
              <a:defRPr sz="1059" b="0" i="0" u="none" strike="noStrike" cap="none">
                <a:solidFill>
                  <a:schemeClr val="dk1"/>
                </a:solidFill>
                <a:latin typeface="Cabin"/>
                <a:ea typeface="Cabin"/>
                <a:cs typeface="Cabin"/>
                <a:sym typeface="Cabin"/>
              </a:defRPr>
            </a:lvl1pPr>
            <a:lvl2pPr marL="449504" marR="0" lvl="1"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2pPr>
            <a:lvl3pPr marL="899009" marR="0" lvl="2"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3pPr>
            <a:lvl4pPr marL="1348516" marR="0" lvl="3"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4pPr>
            <a:lvl5pPr marL="1798021" marR="0" lvl="4"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5pPr>
            <a:lvl6pPr marL="2247527" marR="0" lvl="5"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6pPr>
            <a:lvl7pPr marL="2697032" marR="0" lvl="6"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7pPr>
            <a:lvl8pPr marL="3146537" marR="0" lvl="7"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8pPr>
            <a:lvl9pPr marL="3596043" marR="0" lvl="8"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9pPr>
          </a:lstStyle>
          <a:p>
            <a:endParaRPr dirty="0"/>
          </a:p>
        </p:txBody>
      </p:sp>
      <p:sp>
        <p:nvSpPr>
          <p:cNvPr id="16" name="Shape 16"/>
          <p:cNvSpPr txBox="1">
            <a:spLocks noGrp="1"/>
          </p:cNvSpPr>
          <p:nvPr>
            <p:ph type="ftr" idx="11"/>
          </p:nvPr>
        </p:nvSpPr>
        <p:spPr>
          <a:xfrm>
            <a:off x="6521635" y="6356350"/>
            <a:ext cx="890547"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dk1"/>
              </a:buClr>
              <a:buSzPts val="1400"/>
              <a:buFont typeface="Cabin"/>
              <a:buNone/>
              <a:defRPr sz="1059" b="0" i="0" u="none" strike="noStrike" cap="none">
                <a:solidFill>
                  <a:schemeClr val="dk1"/>
                </a:solidFill>
                <a:latin typeface="Cabin"/>
                <a:ea typeface="Cabin"/>
                <a:cs typeface="Cabin"/>
                <a:sym typeface="Cabin"/>
              </a:defRPr>
            </a:lvl1pPr>
            <a:lvl2pPr marL="449504" marR="0" lvl="1"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2pPr>
            <a:lvl3pPr marL="899009" marR="0" lvl="2"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3pPr>
            <a:lvl4pPr marL="1348516" marR="0" lvl="3"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4pPr>
            <a:lvl5pPr marL="1798021" marR="0" lvl="4"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5pPr>
            <a:lvl6pPr marL="2247527" marR="0" lvl="5"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6pPr>
            <a:lvl7pPr marL="2697032" marR="0" lvl="6"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7pPr>
            <a:lvl8pPr marL="3146537" marR="0" lvl="7"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8pPr>
            <a:lvl9pPr marL="3596043" marR="0" lvl="8"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9pPr>
          </a:lstStyle>
          <a:p>
            <a:endParaRPr dirty="0"/>
          </a:p>
        </p:txBody>
      </p:sp>
      <p:sp>
        <p:nvSpPr>
          <p:cNvPr id="17" name="Shape 17"/>
          <p:cNvSpPr txBox="1">
            <a:spLocks noGrp="1"/>
          </p:cNvSpPr>
          <p:nvPr>
            <p:ph type="sldNum" idx="12"/>
          </p:nvPr>
        </p:nvSpPr>
        <p:spPr>
          <a:xfrm>
            <a:off x="4329546" y="6356350"/>
            <a:ext cx="484909" cy="365125"/>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181D21"/>
              </a:buClr>
              <a:buSzPts val="1059"/>
              <a:buFont typeface="Cabin"/>
              <a:buNone/>
            </a:pPr>
            <a:fld id="{00000000-1234-1234-1234-123412341234}" type="slidenum">
              <a:rPr lang="en-US" sz="1059" b="0" i="0" u="none" strike="noStrike" cap="none">
                <a:solidFill>
                  <a:srgbClr val="181D21"/>
                </a:solidFill>
                <a:latin typeface="Cabin"/>
                <a:ea typeface="Cabin"/>
                <a:cs typeface="Cabin"/>
                <a:sym typeface="Cabin"/>
              </a:rPr>
              <a:t>‹#›</a:t>
            </a:fld>
            <a:endParaRPr sz="1059" b="0" i="0" u="none" strike="noStrike" cap="none" dirty="0">
              <a:solidFill>
                <a:srgbClr val="181D21"/>
              </a:solidFill>
              <a:latin typeface="Cabin"/>
              <a:ea typeface="Cabin"/>
              <a:cs typeface="Cabin"/>
              <a:sym typeface="Cabin"/>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
        <p:cNvGrpSpPr/>
        <p:nvPr/>
      </p:nvGrpSpPr>
      <p:grpSpPr>
        <a:xfrm>
          <a:off x="0" y="0"/>
          <a:ext cx="0" cy="0"/>
          <a:chOff x="0" y="0"/>
          <a:chExt cx="0" cy="0"/>
        </a:xfrm>
      </p:grpSpPr>
      <p:sp>
        <p:nvSpPr>
          <p:cNvPr id="19" name="Shape 19"/>
          <p:cNvSpPr/>
          <p:nvPr/>
        </p:nvSpPr>
        <p:spPr>
          <a:xfrm>
            <a:off x="1588" y="1588"/>
            <a:ext cx="1500" cy="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 name="Shape 20"/>
          <p:cNvSpPr/>
          <p:nvPr/>
        </p:nvSpPr>
        <p:spPr>
          <a:xfrm>
            <a:off x="0" y="6093296"/>
            <a:ext cx="9144000" cy="764700"/>
          </a:xfrm>
          <a:prstGeom prst="rect">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21" name="Shape 21"/>
          <p:cNvSpPr/>
          <p:nvPr/>
        </p:nvSpPr>
        <p:spPr>
          <a:xfrm>
            <a:off x="0" y="116631"/>
            <a:ext cx="9144000" cy="56100"/>
          </a:xfrm>
          <a:prstGeom prst="rect">
            <a:avLst/>
          </a:prstGeom>
          <a:solidFill>
            <a:srgbClr val="8A002E"/>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orgia"/>
              <a:ea typeface="Georgia"/>
              <a:cs typeface="Georgia"/>
              <a:sym typeface="Georgia"/>
            </a:endParaRPr>
          </a:p>
        </p:txBody>
      </p:sp>
      <p:sp>
        <p:nvSpPr>
          <p:cNvPr id="22" name="Shape 22"/>
          <p:cNvSpPr/>
          <p:nvPr/>
        </p:nvSpPr>
        <p:spPr>
          <a:xfrm>
            <a:off x="0" y="6090592"/>
            <a:ext cx="9144000" cy="72000"/>
          </a:xfrm>
          <a:prstGeom prst="rect">
            <a:avLst/>
          </a:prstGeom>
          <a:solidFill>
            <a:srgbClr val="8A002E"/>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orgia"/>
              <a:ea typeface="Georgia"/>
              <a:cs typeface="Georgia"/>
              <a:sym typeface="Georgia"/>
            </a:endParaRPr>
          </a:p>
        </p:txBody>
      </p:sp>
      <p:sp>
        <p:nvSpPr>
          <p:cNvPr id="23" name="Shape 23"/>
          <p:cNvSpPr txBox="1">
            <a:spLocks noGrp="1"/>
          </p:cNvSpPr>
          <p:nvPr>
            <p:ph type="sldNum" idx="12"/>
          </p:nvPr>
        </p:nvSpPr>
        <p:spPr>
          <a:xfrm>
            <a:off x="6904889" y="6356350"/>
            <a:ext cx="2133600" cy="36510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ts val="275"/>
              <a:buFont typeface="Verdana"/>
              <a:buNone/>
            </a:pPr>
            <a:fld id="{00000000-1234-1234-1234-123412341234}" type="slidenum">
              <a:rPr lang="en-US" sz="1100" b="0" i="0" u="none" strike="noStrike" cap="none">
                <a:solidFill>
                  <a:schemeClr val="dk1"/>
                </a:solidFill>
                <a:latin typeface="Verdana"/>
                <a:ea typeface="Verdana"/>
                <a:cs typeface="Verdana"/>
                <a:sym typeface="Verdana"/>
              </a:rPr>
              <a:t>‹#›</a:t>
            </a:fld>
            <a:endParaRPr sz="1100" b="0" i="0" u="none" strike="noStrike" cap="none" dirty="0">
              <a:solidFill>
                <a:schemeClr val="dk1"/>
              </a:solidFill>
              <a:latin typeface="Verdana"/>
              <a:ea typeface="Verdana"/>
              <a:cs typeface="Verdana"/>
              <a:sym typeface="Verdana"/>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5506" y="6256301"/>
            <a:ext cx="3272987" cy="50620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588" y="1588"/>
            <a:ext cx="1500" cy="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Shape 11"/>
          <p:cNvSpPr txBox="1">
            <a:spLocks noGrp="1"/>
          </p:cNvSpPr>
          <p:nvPr>
            <p:ph type="sldNum" idx="12"/>
          </p:nvPr>
        </p:nvSpPr>
        <p:spPr>
          <a:xfrm>
            <a:off x="8556784" y="6333134"/>
            <a:ext cx="548700" cy="525000"/>
          </a:xfrm>
          <a:prstGeom prst="rect">
            <a:avLst/>
          </a:prstGeom>
          <a:noFill/>
          <a:ln>
            <a:noFill/>
          </a:ln>
        </p:spPr>
        <p:txBody>
          <a:bodyPr wrap="square" lIns="91425" tIns="91425" rIns="91425" bIns="91425" anchor="t" anchorCtr="0">
            <a:noAutofit/>
          </a:bodyPr>
          <a:lstStyle/>
          <a:p>
            <a:pPr marL="0" marR="0" lvl="0" indent="0" algn="r" rtl="0">
              <a:lnSpc>
                <a:spcPct val="100000"/>
              </a:lnSpc>
              <a:spcBef>
                <a:spcPts val="0"/>
              </a:spcBef>
              <a:spcAft>
                <a:spcPts val="0"/>
              </a:spcAft>
              <a:buClr>
                <a:schemeClr val="dk1"/>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4276165" y="1136276"/>
            <a:ext cx="3993776" cy="977644"/>
          </a:xfrm>
          <a:prstGeom prst="rect">
            <a:avLst/>
          </a:prstGeom>
          <a:noFill/>
          <a:ln>
            <a:noFill/>
          </a:ln>
        </p:spPr>
        <p:txBody>
          <a:bodyPr wrap="square" lIns="80650" tIns="40300" rIns="80650" bIns="40300" anchor="t" anchorCtr="0">
            <a:noAutofit/>
          </a:bodyPr>
          <a:lstStyle/>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Prepared for HCA Corporate and</a:t>
            </a:r>
            <a:br>
              <a:rPr lang="en-US" sz="1941" b="0" i="0" u="none" strike="noStrike" cap="none" dirty="0">
                <a:solidFill>
                  <a:schemeClr val="lt1"/>
                </a:solidFill>
                <a:latin typeface="Cabin"/>
                <a:ea typeface="Cabin"/>
                <a:cs typeface="Cabin"/>
                <a:sym typeface="Cabin"/>
              </a:rPr>
            </a:br>
            <a:r>
              <a:rPr lang="en-US" sz="1941" b="0" i="0" u="none" strike="noStrike" cap="none" dirty="0">
                <a:solidFill>
                  <a:schemeClr val="lt1"/>
                </a:solidFill>
                <a:latin typeface="Cabin"/>
                <a:ea typeface="Cabin"/>
                <a:cs typeface="Cabin"/>
                <a:sym typeface="Cabin"/>
              </a:rPr>
              <a:t>North Texas Division</a:t>
            </a:r>
            <a:endParaRPr dirty="0"/>
          </a:p>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Executive Leadership</a:t>
            </a:r>
            <a:endParaRPr dirty="0"/>
          </a:p>
        </p:txBody>
      </p:sp>
      <p:sp>
        <p:nvSpPr>
          <p:cNvPr id="83" name="Shape 83"/>
          <p:cNvSpPr txBox="1"/>
          <p:nvPr/>
        </p:nvSpPr>
        <p:spPr>
          <a:xfrm>
            <a:off x="4276165" y="2162456"/>
            <a:ext cx="3993776" cy="380194"/>
          </a:xfrm>
          <a:prstGeom prst="rect">
            <a:avLst/>
          </a:prstGeom>
          <a:noFill/>
          <a:ln>
            <a:noFill/>
          </a:ln>
        </p:spPr>
        <p:txBody>
          <a:bodyPr wrap="square" lIns="80650" tIns="40300" rIns="80650" bIns="40300" anchor="t" anchorCtr="0">
            <a:noAutofit/>
          </a:bodyPr>
          <a:lstStyle/>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April 4, 2017</a:t>
            </a:r>
            <a:endParaRPr dirty="0"/>
          </a:p>
        </p:txBody>
      </p:sp>
      <p:pic>
        <p:nvPicPr>
          <p:cNvPr id="84" name="Shape 84"/>
          <p:cNvPicPr preferRelativeResize="0"/>
          <p:nvPr/>
        </p:nvPicPr>
        <p:blipFill rotWithShape="1">
          <a:blip r:embed="rId3">
            <a:alphaModFix/>
          </a:blip>
          <a:srcRect/>
          <a:stretch/>
        </p:blipFill>
        <p:spPr>
          <a:xfrm>
            <a:off x="0" y="-87386"/>
            <a:ext cx="9134475" cy="6858000"/>
          </a:xfrm>
          <a:prstGeom prst="rect">
            <a:avLst/>
          </a:prstGeom>
          <a:noFill/>
          <a:ln>
            <a:noFill/>
          </a:ln>
        </p:spPr>
      </p:pic>
      <p:sp>
        <p:nvSpPr>
          <p:cNvPr id="85" name="Shape 85"/>
          <p:cNvSpPr txBox="1"/>
          <p:nvPr/>
        </p:nvSpPr>
        <p:spPr>
          <a:xfrm>
            <a:off x="714028" y="2499755"/>
            <a:ext cx="3213775" cy="841859"/>
          </a:xfrm>
          <a:prstGeom prst="rect">
            <a:avLst/>
          </a:prstGeom>
          <a:noFill/>
          <a:ln>
            <a:noFill/>
          </a:ln>
          <a:effectLst>
            <a:outerShdw blurRad="50800" dist="50800" dir="2700000" algn="tl" rotWithShape="0">
              <a:srgbClr val="000000">
                <a:alpha val="60000"/>
              </a:srgbClr>
            </a:outerShdw>
          </a:effectLst>
        </p:spPr>
        <p:txBody>
          <a:bodyPr wrap="square" lIns="80650" tIns="40300" rIns="80650" bIns="40300" anchor="t" anchorCtr="0">
            <a:noAutofit/>
          </a:bodyPr>
          <a:lstStyle/>
          <a:p>
            <a:pPr marL="0" marR="0" lvl="0" indent="0" algn="ctr" rtl="0">
              <a:lnSpc>
                <a:spcPct val="100000"/>
              </a:lnSpc>
              <a:spcBef>
                <a:spcPts val="0"/>
              </a:spcBef>
              <a:spcAft>
                <a:spcPts val="0"/>
              </a:spcAft>
              <a:buClr>
                <a:srgbClr val="000000"/>
              </a:buClr>
              <a:buSzPts val="3200"/>
              <a:buFont typeface="Garamond"/>
              <a:buNone/>
            </a:pPr>
            <a:r>
              <a:rPr lang="en-US" sz="2800" b="1" dirty="0" smtClean="0">
                <a:solidFill>
                  <a:schemeClr val="lt1"/>
                </a:solidFill>
                <a:latin typeface="Garamond"/>
                <a:sym typeface="Garamond"/>
              </a:rPr>
              <a:t>EMTALA Training</a:t>
            </a:r>
            <a:endParaRPr dirty="0"/>
          </a:p>
          <a:p>
            <a:pPr marL="0" marR="0" lvl="0" indent="0" algn="ctr" rtl="0">
              <a:lnSpc>
                <a:spcPct val="100000"/>
              </a:lnSpc>
              <a:spcBef>
                <a:spcPts val="0"/>
              </a:spcBef>
              <a:spcAft>
                <a:spcPts val="0"/>
              </a:spcAft>
              <a:buClr>
                <a:srgbClr val="000000"/>
              </a:buClr>
              <a:buSzPts val="3200"/>
              <a:buFont typeface="Garamond"/>
              <a:buNone/>
            </a:pPr>
            <a:r>
              <a:rPr lang="en-US" sz="2800" b="1" dirty="0" smtClean="0">
                <a:solidFill>
                  <a:schemeClr val="lt1"/>
                </a:solidFill>
                <a:latin typeface="Garamond"/>
                <a:ea typeface="Garamond"/>
                <a:cs typeface="Garamond"/>
                <a:sym typeface="Garamond"/>
              </a:rPr>
              <a:t>For FY 2021</a:t>
            </a:r>
          </a:p>
          <a:p>
            <a:pPr marL="0" marR="0" lvl="0" indent="0" algn="ctr" rtl="0">
              <a:lnSpc>
                <a:spcPct val="100000"/>
              </a:lnSpc>
              <a:spcBef>
                <a:spcPts val="0"/>
              </a:spcBef>
              <a:spcAft>
                <a:spcPts val="0"/>
              </a:spcAft>
              <a:buClr>
                <a:srgbClr val="000000"/>
              </a:buClr>
              <a:buSzPts val="3200"/>
              <a:buFont typeface="Garamond"/>
              <a:buNone/>
            </a:pPr>
            <a:endParaRPr lang="en-US" sz="2800" b="1" dirty="0" smtClean="0">
              <a:solidFill>
                <a:schemeClr val="lt1"/>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3200"/>
              <a:buFont typeface="Garamond"/>
              <a:buNone/>
            </a:pPr>
            <a:r>
              <a:rPr lang="en-US" b="1" dirty="0" smtClean="0">
                <a:solidFill>
                  <a:schemeClr val="lt1"/>
                </a:solidFill>
                <a:latin typeface="Garamond"/>
                <a:ea typeface="Garamond"/>
                <a:cs typeface="Garamond"/>
                <a:sym typeface="Garamond"/>
              </a:rPr>
              <a:t>Presentation content by McAfee &amp; Taft and Christy Hendricks, OUM Chief Legal Counsel</a:t>
            </a:r>
            <a:endParaRPr lang="en-US" sz="1200" b="1" dirty="0" smtClean="0">
              <a:solidFill>
                <a:schemeClr val="lt1"/>
              </a:solidFill>
              <a:latin typeface="Garamond"/>
              <a:ea typeface="Garamond"/>
              <a:cs typeface="Garamond"/>
              <a:sym typeface="Garamond"/>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725" y="176496"/>
            <a:ext cx="7840717" cy="553998"/>
          </a:xfrm>
          <a:prstGeom prst="rect">
            <a:avLst/>
          </a:prstGeom>
        </p:spPr>
        <p:txBody>
          <a:bodyPr wrap="square">
            <a:spAutoFit/>
          </a:bodyPr>
          <a:lstStyle/>
          <a:p>
            <a:pPr algn="ctr"/>
            <a:r>
              <a:rPr lang="en-US" altLang="en-US" sz="3000" b="1" dirty="0" smtClean="0">
                <a:latin typeface="Gill Sans MT" panose="020B0502020104020203" pitchFamily="34" charset="0"/>
              </a:rPr>
              <a:t>“Capability” and “Capacity</a:t>
            </a:r>
            <a:r>
              <a:rPr lang="en-US" altLang="en-US" sz="3000" b="1" dirty="0">
                <a:latin typeface="Gill Sans MT" panose="020B0502020104020203" pitchFamily="34" charset="0"/>
              </a:rPr>
              <a:t>”</a:t>
            </a:r>
            <a:endParaRPr lang="en-US" sz="3000" b="1" dirty="0">
              <a:latin typeface="Gill Sans MT" panose="020B0502020104020203" pitchFamily="34" charset="0"/>
            </a:endParaRPr>
          </a:p>
        </p:txBody>
      </p:sp>
      <p:sp>
        <p:nvSpPr>
          <p:cNvPr id="3" name="Rectangle 2"/>
          <p:cNvSpPr/>
          <p:nvPr/>
        </p:nvSpPr>
        <p:spPr>
          <a:xfrm>
            <a:off x="735724" y="804066"/>
            <a:ext cx="7577959" cy="4339650"/>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CMS considers a hospital’s past record of accommodating additional patients by:</a:t>
            </a:r>
          </a:p>
          <a:p>
            <a:pPr lvl="1">
              <a:lnSpc>
                <a:spcPct val="90000"/>
              </a:lnSpc>
              <a:spcBef>
                <a:spcPts val="1152"/>
              </a:spcBef>
            </a:pPr>
            <a:endParaRPr lang="en-US" altLang="en-US" sz="2400" dirty="0" smtClean="0">
              <a:latin typeface="Gill Sans MT" panose="020B0502020104020203" pitchFamily="34" charset="0"/>
            </a:endParaRPr>
          </a:p>
          <a:p>
            <a:pPr lvl="1">
              <a:lnSpc>
                <a:spcPct val="90000"/>
              </a:lnSpc>
              <a:spcBef>
                <a:spcPts val="1152"/>
              </a:spcBef>
            </a:pPr>
            <a:endParaRPr lang="en-US" altLang="en-US" sz="2400" dirty="0">
              <a:latin typeface="Gill Sans MT" panose="020B0502020104020203" pitchFamily="34" charset="0"/>
            </a:endParaRPr>
          </a:p>
          <a:p>
            <a:pPr lvl="1">
              <a:lnSpc>
                <a:spcPct val="90000"/>
              </a:lnSpc>
              <a:spcBef>
                <a:spcPts val="1152"/>
              </a:spcBef>
            </a:pPr>
            <a:endParaRPr lang="en-US" altLang="en-US" sz="2400" dirty="0" smtClean="0">
              <a:latin typeface="Gill Sans MT" panose="020B0502020104020203" pitchFamily="34" charset="0"/>
            </a:endParaRPr>
          </a:p>
          <a:p>
            <a:pPr lvl="1">
              <a:lnSpc>
                <a:spcPct val="90000"/>
              </a:lnSpc>
              <a:spcBef>
                <a:spcPts val="1152"/>
              </a:spcBef>
            </a:pPr>
            <a:endParaRPr lang="en-US" altLang="en-US" sz="2400" dirty="0">
              <a:latin typeface="Gill Sans MT" panose="020B0502020104020203" pitchFamily="34" charset="0"/>
            </a:endParaRP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Determination of capacity is </a:t>
            </a:r>
            <a:r>
              <a:rPr lang="en-US" altLang="en-US" sz="2400" dirty="0" smtClean="0">
                <a:latin typeface="Gill Sans MT" panose="020B0502020104020203" pitchFamily="34" charset="0"/>
              </a:rPr>
              <a:t>case-specific</a:t>
            </a:r>
          </a:p>
          <a:p>
            <a:pPr marL="342900" indent="-342900">
              <a:lnSpc>
                <a:spcPct val="90000"/>
              </a:lnSpc>
              <a:spcBef>
                <a:spcPts val="1152"/>
              </a:spcBef>
              <a:buFont typeface="Arial" panose="020B0604020202020204" pitchFamily="34" charset="0"/>
              <a:buChar char="•"/>
            </a:pPr>
            <a:r>
              <a:rPr lang="en-US" altLang="en-US" sz="2400" dirty="0" smtClean="0">
                <a:latin typeface="Gill Sans MT" panose="020B0502020104020203" pitchFamily="34" charset="0"/>
              </a:rPr>
              <a:t>If specialized or ancillary services are necessary, are they available at the receiving hospital? If so, and the hospital has capacity, then the hospital must accept.</a:t>
            </a:r>
            <a:endParaRPr lang="en-US" altLang="en-US" sz="2400" dirty="0">
              <a:latin typeface="Gill Sans MT" panose="020B0502020104020203" pitchFamily="34" charset="0"/>
            </a:endParaRPr>
          </a:p>
        </p:txBody>
      </p:sp>
      <p:sp>
        <p:nvSpPr>
          <p:cNvPr id="4" name="TextBox 3"/>
          <p:cNvSpPr txBox="1"/>
          <p:nvPr/>
        </p:nvSpPr>
        <p:spPr>
          <a:xfrm>
            <a:off x="1250732" y="1567351"/>
            <a:ext cx="7325710" cy="1661993"/>
          </a:xfrm>
          <a:prstGeom prst="rect">
            <a:avLst/>
          </a:prstGeom>
          <a:noFill/>
        </p:spPr>
        <p:txBody>
          <a:bodyPr wrap="square" rtlCol="0">
            <a:spAutoFit/>
          </a:bodyPr>
          <a:lstStyle/>
          <a:p>
            <a:pPr marL="342900" lvl="1" indent="-342900">
              <a:lnSpc>
                <a:spcPct val="90000"/>
              </a:lnSpc>
              <a:spcBef>
                <a:spcPts val="1152"/>
              </a:spcBef>
              <a:buFont typeface="Wingdings" panose="05000000000000000000" pitchFamily="2" charset="2"/>
              <a:buChar char="§"/>
            </a:pPr>
            <a:r>
              <a:rPr lang="en-US" altLang="en-US" sz="2000" dirty="0">
                <a:latin typeface="Gill Sans MT" panose="020B0502020104020203" pitchFamily="34" charset="0"/>
              </a:rPr>
              <a:t>Moving patients from one unit to another</a:t>
            </a:r>
          </a:p>
          <a:p>
            <a:pPr marL="342900" lvl="1" indent="-342900">
              <a:lnSpc>
                <a:spcPct val="90000"/>
              </a:lnSpc>
              <a:spcBef>
                <a:spcPts val="1152"/>
              </a:spcBef>
              <a:buFont typeface="Wingdings" panose="05000000000000000000" pitchFamily="2" charset="2"/>
              <a:buChar char="§"/>
            </a:pPr>
            <a:r>
              <a:rPr lang="en-US" altLang="en-US" sz="2000" dirty="0" smtClean="0">
                <a:latin typeface="Gill Sans MT" panose="020B0502020104020203" pitchFamily="34" charset="0"/>
              </a:rPr>
              <a:t>Calling </a:t>
            </a:r>
            <a:r>
              <a:rPr lang="en-US" altLang="en-US" sz="2000" dirty="0">
                <a:latin typeface="Gill Sans MT" panose="020B0502020104020203" pitchFamily="34" charset="0"/>
              </a:rPr>
              <a:t>in additional staff</a:t>
            </a:r>
          </a:p>
          <a:p>
            <a:pPr marL="342900" lvl="1" indent="-342900">
              <a:lnSpc>
                <a:spcPct val="90000"/>
              </a:lnSpc>
              <a:spcBef>
                <a:spcPts val="1152"/>
              </a:spcBef>
              <a:buFont typeface="Wingdings" panose="05000000000000000000" pitchFamily="2" charset="2"/>
              <a:buChar char="§"/>
            </a:pPr>
            <a:r>
              <a:rPr lang="en-US" altLang="en-US" sz="2000" dirty="0" smtClean="0">
                <a:latin typeface="Gill Sans MT" panose="020B0502020104020203" pitchFamily="34" charset="0"/>
              </a:rPr>
              <a:t>Temporarily </a:t>
            </a:r>
            <a:r>
              <a:rPr lang="en-US" altLang="en-US" sz="2000" dirty="0">
                <a:latin typeface="Gill Sans MT" panose="020B0502020104020203" pitchFamily="34" charset="0"/>
              </a:rPr>
              <a:t>borrowing equipment from other facilities</a:t>
            </a:r>
          </a:p>
          <a:p>
            <a:pPr marL="342900" lvl="1" indent="-342900">
              <a:lnSpc>
                <a:spcPct val="90000"/>
              </a:lnSpc>
              <a:spcBef>
                <a:spcPts val="1152"/>
              </a:spcBef>
              <a:buFont typeface="Wingdings" panose="05000000000000000000" pitchFamily="2" charset="2"/>
              <a:buChar char="§"/>
            </a:pPr>
            <a:r>
              <a:rPr lang="en-US" altLang="en-US" sz="2000" dirty="0" smtClean="0">
                <a:latin typeface="Gill Sans MT" panose="020B0502020104020203" pitchFamily="34" charset="0"/>
              </a:rPr>
              <a:t>Accepting </a:t>
            </a:r>
            <a:r>
              <a:rPr lang="en-US" altLang="en-US" sz="2000" dirty="0">
                <a:latin typeface="Gill Sans MT" panose="020B0502020104020203" pitchFamily="34" charset="0"/>
              </a:rPr>
              <a:t>direct admissions</a:t>
            </a:r>
          </a:p>
        </p:txBody>
      </p:sp>
    </p:spTree>
    <p:extLst>
      <p:ext uri="{BB962C8B-B14F-4D97-AF65-F5344CB8AC3E}">
        <p14:creationId xmlns:p14="http://schemas.microsoft.com/office/powerpoint/2010/main" val="810117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2480" y="175601"/>
            <a:ext cx="3429000" cy="553998"/>
          </a:xfrm>
          <a:prstGeom prst="rect">
            <a:avLst/>
          </a:prstGeom>
        </p:spPr>
        <p:txBody>
          <a:bodyPr wrap="square">
            <a:spAutoFit/>
          </a:bodyPr>
          <a:lstStyle/>
          <a:p>
            <a:r>
              <a:rPr lang="en-US" altLang="en-US" sz="3000" b="1" dirty="0">
                <a:latin typeface="Gill Sans MT" panose="020B0502020104020203" pitchFamily="34" charset="0"/>
              </a:rPr>
              <a:t>“Duty to Accept”</a:t>
            </a:r>
            <a:endParaRPr lang="en-US" sz="3000" b="1" dirty="0">
              <a:latin typeface="Gill Sans MT" panose="020B0502020104020203" pitchFamily="34" charset="0"/>
            </a:endParaRPr>
          </a:p>
        </p:txBody>
      </p:sp>
      <p:sp>
        <p:nvSpPr>
          <p:cNvPr id="3" name="Rectangle 2"/>
          <p:cNvSpPr/>
          <p:nvPr/>
        </p:nvSpPr>
        <p:spPr>
          <a:xfrm>
            <a:off x="946403" y="687558"/>
            <a:ext cx="7241155" cy="2726900"/>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Generally, a hospital with “specialized capabilities” has a duty to accept transfers from hospitals without such capabilities</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If physician at outlying facility determines that transfer is necessary – OU Medicine must accept transfer</a:t>
            </a:r>
          </a:p>
          <a:p>
            <a:pPr marL="342900" indent="-342900">
              <a:lnSpc>
                <a:spcPct val="90000"/>
              </a:lnSpc>
              <a:spcBef>
                <a:spcPts val="1152"/>
              </a:spcBef>
              <a:buFont typeface="Arial" panose="020B0604020202020204" pitchFamily="34" charset="0"/>
              <a:buChar char="•"/>
            </a:pPr>
            <a:r>
              <a:rPr lang="en-US" altLang="en-US" sz="2400" dirty="0" smtClean="0">
                <a:solidFill>
                  <a:schemeClr val="tx1"/>
                </a:solidFill>
                <a:latin typeface="Gill Sans MT" panose="020B0502020104020203" pitchFamily="34" charset="0"/>
              </a:rPr>
              <a:t>Decision </a:t>
            </a:r>
            <a:r>
              <a:rPr lang="en-US" altLang="en-US" sz="2400" dirty="0">
                <a:solidFill>
                  <a:schemeClr val="tx1"/>
                </a:solidFill>
                <a:latin typeface="Gill Sans MT" panose="020B0502020104020203" pitchFamily="34" charset="0"/>
              </a:rPr>
              <a:t>maker under EMTALA is always physician with “eyes on the patient</a:t>
            </a:r>
            <a:r>
              <a:rPr lang="en-US" altLang="en-US" sz="2400" dirty="0" smtClean="0">
                <a:solidFill>
                  <a:schemeClr val="tx1"/>
                </a:solidFill>
                <a:latin typeface="Gill Sans MT" panose="020B0502020104020203" pitchFamily="34" charset="0"/>
              </a:rPr>
              <a:t>” and prevails in a dispute</a:t>
            </a:r>
            <a:endParaRPr lang="en-US" altLang="en-US" sz="24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388585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1349" y="133560"/>
            <a:ext cx="4585042" cy="553998"/>
          </a:xfrm>
          <a:prstGeom prst="rect">
            <a:avLst/>
          </a:prstGeom>
        </p:spPr>
        <p:txBody>
          <a:bodyPr wrap="square">
            <a:spAutoFit/>
          </a:bodyPr>
          <a:lstStyle/>
          <a:p>
            <a:pPr algn="ctr"/>
            <a:r>
              <a:rPr lang="en-US" sz="3000" b="1" dirty="0" smtClean="0">
                <a:latin typeface="Gill Sans MT" panose="020B0502020104020203" pitchFamily="34" charset="0"/>
              </a:rPr>
              <a:t>Inappropriate Transfers</a:t>
            </a:r>
            <a:endParaRPr lang="en-US" sz="3000" b="1" dirty="0">
              <a:latin typeface="Gill Sans MT" panose="020B0502020104020203" pitchFamily="34" charset="0"/>
            </a:endParaRPr>
          </a:p>
        </p:txBody>
      </p:sp>
      <p:sp>
        <p:nvSpPr>
          <p:cNvPr id="3" name="Rectangle 2"/>
          <p:cNvSpPr/>
          <p:nvPr/>
        </p:nvSpPr>
        <p:spPr>
          <a:xfrm>
            <a:off x="2543466" y="1288841"/>
            <a:ext cx="5948893" cy="424732"/>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smtClean="0">
                <a:latin typeface="Gill Sans MT" panose="020B0502020104020203" pitchFamily="34" charset="0"/>
              </a:rPr>
              <a:t>If you suspect an inappropriate transfer:</a:t>
            </a:r>
          </a:p>
        </p:txBody>
      </p:sp>
      <p:sp>
        <p:nvSpPr>
          <p:cNvPr id="4" name="TextBox 3"/>
          <p:cNvSpPr txBox="1"/>
          <p:nvPr/>
        </p:nvSpPr>
        <p:spPr>
          <a:xfrm>
            <a:off x="2081048" y="1326842"/>
            <a:ext cx="6297046" cy="307777"/>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Box 5"/>
          <p:cNvSpPr txBox="1"/>
          <p:nvPr/>
        </p:nvSpPr>
        <p:spPr>
          <a:xfrm>
            <a:off x="3506784" y="1685973"/>
            <a:ext cx="5428359" cy="3508653"/>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solidFill>
                  <a:schemeClr val="tx1"/>
                </a:solidFill>
                <a:latin typeface="Gill Sans MT" panose="020B0502020104020203" pitchFamily="34" charset="0"/>
              </a:rPr>
              <a:t>Follow company policy, EMS.005, </a:t>
            </a:r>
            <a:r>
              <a:rPr lang="en-US" altLang="en-US" sz="2000" dirty="0" smtClean="0">
                <a:solidFill>
                  <a:schemeClr val="tx1"/>
                </a:solidFill>
                <a:latin typeface="Gill Sans MT" panose="020B0502020104020203" pitchFamily="34" charset="0"/>
              </a:rPr>
              <a:t>and </a:t>
            </a:r>
            <a:r>
              <a:rPr lang="en-US" altLang="en-US" sz="2000" dirty="0">
                <a:solidFill>
                  <a:schemeClr val="tx1"/>
                </a:solidFill>
                <a:latin typeface="Gill Sans MT" panose="020B0502020104020203" pitchFamily="34" charset="0"/>
              </a:rPr>
              <a:t>duty to report to the Ethics and Compliance </a:t>
            </a:r>
            <a:r>
              <a:rPr lang="en-US" altLang="en-US" sz="2000" dirty="0" smtClean="0">
                <a:solidFill>
                  <a:schemeClr val="tx1"/>
                </a:solidFill>
                <a:latin typeface="Gill Sans MT" panose="020B0502020104020203" pitchFamily="34" charset="0"/>
              </a:rPr>
              <a:t>Department</a:t>
            </a:r>
            <a:endParaRPr lang="en-US" altLang="en-US" sz="2000" dirty="0">
              <a:solidFill>
                <a:schemeClr val="tx1"/>
              </a:solidFill>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Complete the EMTALA Issue Report Form and send it to the Ethics and Compliance Team</a:t>
            </a:r>
          </a:p>
          <a:p>
            <a:pPr marL="342900" indent="-342900">
              <a:lnSpc>
                <a:spcPct val="90000"/>
              </a:lnSpc>
              <a:spcBef>
                <a:spcPct val="40000"/>
              </a:spcBef>
              <a:buFont typeface="Arial" panose="020B0604020202020204" pitchFamily="34" charset="0"/>
              <a:buChar char="•"/>
            </a:pPr>
            <a:r>
              <a:rPr lang="en-US" altLang="en-US" sz="2000" dirty="0">
                <a:solidFill>
                  <a:schemeClr val="tx1"/>
                </a:solidFill>
                <a:latin typeface="Gill Sans MT" panose="020B0502020104020203" pitchFamily="34" charset="0"/>
              </a:rPr>
              <a:t>EMTALA Issue Report Forms are located in the EMTALA section of the Ethics &amp; Compliance Intranet Page</a:t>
            </a:r>
            <a:r>
              <a:rPr lang="en-US" altLang="en-US" sz="2000" dirty="0" smtClean="0">
                <a:solidFill>
                  <a:schemeClr val="tx1"/>
                </a:solidFill>
                <a:latin typeface="Gill Sans MT" panose="020B0502020104020203" pitchFamily="34" charset="0"/>
              </a:rPr>
              <a:t>.</a:t>
            </a:r>
          </a:p>
          <a:p>
            <a:pPr marL="342900" indent="-342900">
              <a:buFont typeface="Arial" panose="020B0604020202020204" pitchFamily="34" charset="0"/>
              <a:buChar char="•"/>
            </a:pPr>
            <a:endParaRPr lang="en-US" sz="2000" dirty="0" smtClean="0">
              <a:latin typeface="Gill Sans MT" panose="020B0502020104020203" pitchFamily="34" charset="0"/>
            </a:endParaRPr>
          </a:p>
          <a:p>
            <a:pPr marL="342900" indent="-342900">
              <a:buFont typeface="Arial" panose="020B0604020202020204" pitchFamily="34" charset="0"/>
              <a:buChar char="•"/>
            </a:pPr>
            <a:endParaRPr lang="en-US" sz="2000" dirty="0" smtClean="0">
              <a:latin typeface="Gill Sans MT" panose="020B0502020104020203" pitchFamily="34" charset="0"/>
            </a:endParaRPr>
          </a:p>
          <a:p>
            <a:pPr marL="285750" indent="-285750">
              <a:buFont typeface="Arial" panose="020B0604020202020204" pitchFamily="34" charset="0"/>
              <a:buChar char="•"/>
            </a:pPr>
            <a:endParaRPr lang="en-US" sz="2000" dirty="0">
              <a:latin typeface="Gill Sans MT" panose="020B0502020104020203" pitchFamily="34" charset="0"/>
            </a:endParaRPr>
          </a:p>
        </p:txBody>
      </p:sp>
      <p:pic>
        <p:nvPicPr>
          <p:cNvPr id="9" name="Picture 8"/>
          <p:cNvPicPr>
            <a:picLocks noChangeAspect="1"/>
          </p:cNvPicPr>
          <p:nvPr/>
        </p:nvPicPr>
        <p:blipFill>
          <a:blip r:embed="rId2"/>
          <a:stretch>
            <a:fillRect/>
          </a:stretch>
        </p:blipFill>
        <p:spPr>
          <a:xfrm>
            <a:off x="344325" y="1792527"/>
            <a:ext cx="2653640" cy="3435709"/>
          </a:xfrm>
          <a:prstGeom prst="rect">
            <a:avLst/>
          </a:prstGeom>
          <a:ln>
            <a:solidFill>
              <a:schemeClr val="tx1"/>
            </a:solidFill>
          </a:ln>
        </p:spPr>
      </p:pic>
    </p:spTree>
    <p:extLst>
      <p:ext uri="{BB962C8B-B14F-4D97-AF65-F5344CB8AC3E}">
        <p14:creationId xmlns:p14="http://schemas.microsoft.com/office/powerpoint/2010/main" val="1367409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571" y="183277"/>
            <a:ext cx="3437159" cy="553998"/>
          </a:xfrm>
          <a:prstGeom prst="rect">
            <a:avLst/>
          </a:prstGeom>
        </p:spPr>
        <p:txBody>
          <a:bodyPr wrap="none">
            <a:spAutoFit/>
          </a:bodyPr>
          <a:lstStyle/>
          <a:p>
            <a:r>
              <a:rPr lang="en-US" sz="3000" b="1" dirty="0">
                <a:latin typeface="Gill Sans MT" panose="020B0502020104020203" pitchFamily="34" charset="0"/>
              </a:rPr>
              <a:t>OU Medicine Policy</a:t>
            </a:r>
          </a:p>
        </p:txBody>
      </p:sp>
      <p:sp>
        <p:nvSpPr>
          <p:cNvPr id="3" name="Rectangle 2"/>
          <p:cNvSpPr/>
          <p:nvPr/>
        </p:nvSpPr>
        <p:spPr>
          <a:xfrm>
            <a:off x="951764" y="810845"/>
            <a:ext cx="7214774" cy="5013680"/>
          </a:xfrm>
          <a:prstGeom prst="rect">
            <a:avLst/>
          </a:prstGeom>
        </p:spPr>
        <p:txBody>
          <a:bodyPr wrap="square">
            <a:spAutoFit/>
          </a:bodyPr>
          <a:lstStyle/>
          <a:p>
            <a:pPr marL="257175" indent="-257175">
              <a:lnSpc>
                <a:spcPct val="90000"/>
              </a:lnSpc>
              <a:spcBef>
                <a:spcPts val="1152"/>
              </a:spcBef>
              <a:buFont typeface="Arial" panose="020B0604020202020204" pitchFamily="34" charset="0"/>
              <a:buChar char="•"/>
            </a:pPr>
            <a:r>
              <a:rPr lang="en-US" sz="2300" dirty="0">
                <a:latin typeface="Gill Sans MT" panose="020B0502020104020203" pitchFamily="34" charset="0"/>
              </a:rPr>
              <a:t>Only the CEO, Administrator-on-Call (“AOC”), or a hospital leader who routinely takes administrative call has authority to verify that the facility does not have the capability and capacity to accept a transfer</a:t>
            </a:r>
          </a:p>
          <a:p>
            <a:pPr marL="257175" indent="-257175">
              <a:lnSpc>
                <a:spcPct val="90000"/>
              </a:lnSpc>
              <a:spcBef>
                <a:spcPts val="1152"/>
              </a:spcBef>
              <a:buFont typeface="Arial" panose="020B0604020202020204" pitchFamily="34" charset="0"/>
              <a:buChar char="•"/>
            </a:pPr>
            <a:r>
              <a:rPr lang="en-US" sz="2300" dirty="0">
                <a:latin typeface="Gill Sans MT" panose="020B0502020104020203" pitchFamily="34" charset="0"/>
              </a:rPr>
              <a:t>Any transfer request which may be declined must first be reviewed with this hospital leader before final decision to refuse acceptance is made</a:t>
            </a:r>
          </a:p>
          <a:p>
            <a:pPr marL="257175" indent="-257175">
              <a:lnSpc>
                <a:spcPct val="90000"/>
              </a:lnSpc>
              <a:spcBef>
                <a:spcPts val="1152"/>
              </a:spcBef>
              <a:buFont typeface="Arial" panose="020B0604020202020204" pitchFamily="34" charset="0"/>
              <a:buChar char="•"/>
            </a:pPr>
            <a:r>
              <a:rPr lang="en-US" sz="2300" dirty="0">
                <a:latin typeface="Gill Sans MT" panose="020B0502020104020203" pitchFamily="34" charset="0"/>
              </a:rPr>
              <a:t>This requirement applies to all transfer requests, regardless of whether the transfer request is facilitated by a Transfer Center representative or the facility’s CEO designee or ED physician.  </a:t>
            </a:r>
          </a:p>
          <a:p>
            <a:pPr marL="257175" indent="-257175">
              <a:lnSpc>
                <a:spcPct val="90000"/>
              </a:lnSpc>
              <a:spcBef>
                <a:spcPts val="1152"/>
              </a:spcBef>
              <a:buFont typeface="Arial" panose="020B0604020202020204" pitchFamily="34" charset="0"/>
              <a:buChar char="•"/>
            </a:pPr>
            <a:r>
              <a:rPr lang="en-US" sz="2300" dirty="0">
                <a:latin typeface="Gill Sans MT" panose="020B0502020104020203" pitchFamily="34" charset="0"/>
              </a:rPr>
              <a:t>For purposes of this requirement, a Nursing Supervisor, House Supervisor or other similarly titled position is </a:t>
            </a:r>
            <a:r>
              <a:rPr lang="en-US" sz="2300" u="sng" dirty="0">
                <a:latin typeface="Gill Sans MT" panose="020B0502020104020203" pitchFamily="34" charset="0"/>
              </a:rPr>
              <a:t>not</a:t>
            </a:r>
            <a:r>
              <a:rPr lang="en-US" sz="2300" dirty="0">
                <a:latin typeface="Gill Sans MT" panose="020B0502020104020203" pitchFamily="34" charset="0"/>
              </a:rPr>
              <a:t> considered equivalent to the </a:t>
            </a:r>
            <a:r>
              <a:rPr lang="en-US" sz="2300" dirty="0" smtClean="0">
                <a:latin typeface="Gill Sans MT" panose="020B0502020104020203" pitchFamily="34" charset="0"/>
              </a:rPr>
              <a:t>AOC. (EMS.005)</a:t>
            </a:r>
            <a:endParaRPr lang="en-US" sz="2300" dirty="0">
              <a:latin typeface="Gill Sans MT" panose="020B0502020104020203" pitchFamily="34" charset="0"/>
            </a:endParaRPr>
          </a:p>
        </p:txBody>
      </p:sp>
    </p:spTree>
    <p:extLst>
      <p:ext uri="{BB962C8B-B14F-4D97-AF65-F5344CB8AC3E}">
        <p14:creationId xmlns:p14="http://schemas.microsoft.com/office/powerpoint/2010/main" val="2841371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954" y="177916"/>
            <a:ext cx="5062604" cy="553998"/>
          </a:xfrm>
          <a:prstGeom prst="rect">
            <a:avLst/>
          </a:prstGeom>
        </p:spPr>
        <p:txBody>
          <a:bodyPr wrap="none">
            <a:spAutoFit/>
          </a:bodyPr>
          <a:lstStyle/>
          <a:p>
            <a:r>
              <a:rPr lang="en-US" altLang="en-US" sz="3000" b="1" dirty="0">
                <a:latin typeface="Gill Sans MT" panose="020B0502020104020203" pitchFamily="34" charset="0"/>
              </a:rPr>
              <a:t>Related EMTALA Obligations </a:t>
            </a:r>
            <a:endParaRPr lang="en-US" sz="3000" b="1" dirty="0">
              <a:latin typeface="Gill Sans MT" panose="020B0502020104020203" pitchFamily="34" charset="0"/>
            </a:endParaRPr>
          </a:p>
        </p:txBody>
      </p:sp>
      <p:sp>
        <p:nvSpPr>
          <p:cNvPr id="3" name="Rectangle 2"/>
          <p:cNvSpPr/>
          <p:nvPr/>
        </p:nvSpPr>
        <p:spPr>
          <a:xfrm>
            <a:off x="523930" y="731914"/>
            <a:ext cx="8068651" cy="3046988"/>
          </a:xfrm>
          <a:prstGeom prst="rect">
            <a:avLst/>
          </a:prstGeom>
        </p:spPr>
        <p:txBody>
          <a:bodyPr wrap="square">
            <a:spAutoFit/>
          </a:bodyPr>
          <a:lstStyle/>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A hospital cannot take adverse action against (a) physician for refusing to authorize the transfer of patient with </a:t>
            </a:r>
            <a:r>
              <a:rPr lang="en-US" altLang="en-US" sz="2400" dirty="0" smtClean="0">
                <a:latin typeface="Gill Sans MT" panose="020B0502020104020203" pitchFamily="34" charset="0"/>
              </a:rPr>
              <a:t>Emergency Medical Condition </a:t>
            </a:r>
            <a:r>
              <a:rPr lang="en-US" altLang="en-US" sz="2400" dirty="0">
                <a:latin typeface="Gill Sans MT" panose="020B0502020104020203" pitchFamily="34" charset="0"/>
              </a:rPr>
              <a:t>that has not been stabilized; or (b) any employee who reports a violation</a:t>
            </a:r>
          </a:p>
          <a:p>
            <a:pPr marL="342900" indent="-342900">
              <a:lnSpc>
                <a:spcPct val="90000"/>
              </a:lnSpc>
              <a:spcBef>
                <a:spcPct val="40000"/>
              </a:spcBef>
              <a:buFont typeface="Arial" panose="020B0604020202020204" pitchFamily="34" charset="0"/>
              <a:buChar char="•"/>
            </a:pPr>
            <a:r>
              <a:rPr lang="en-US" altLang="en-US" sz="2400" dirty="0" smtClean="0">
                <a:latin typeface="Gill Sans MT" panose="020B0502020104020203" pitchFamily="34" charset="0"/>
              </a:rPr>
              <a:t>An </a:t>
            </a:r>
            <a:r>
              <a:rPr lang="en-US" altLang="en-US" sz="2400" dirty="0">
                <a:latin typeface="Gill Sans MT" panose="020B0502020104020203" pitchFamily="34" charset="0"/>
              </a:rPr>
              <a:t>inappropriate transfer is not justification for refusing to accept the </a:t>
            </a:r>
            <a:r>
              <a:rPr lang="en-US" altLang="en-US" sz="2400" dirty="0" smtClean="0">
                <a:latin typeface="Gill Sans MT" panose="020B0502020104020203" pitchFamily="34" charset="0"/>
              </a:rPr>
              <a:t>patient</a:t>
            </a:r>
          </a:p>
          <a:p>
            <a:pPr marL="342900" indent="-342900">
              <a:lnSpc>
                <a:spcPct val="90000"/>
              </a:lnSpc>
              <a:spcBef>
                <a:spcPct val="40000"/>
              </a:spcBef>
              <a:buFont typeface="Arial" panose="020B0604020202020204" pitchFamily="34" charset="0"/>
              <a:buChar char="•"/>
            </a:pPr>
            <a:r>
              <a:rPr lang="en-US" altLang="en-US" sz="2400" dirty="0" smtClean="0">
                <a:solidFill>
                  <a:schemeClr val="tx1"/>
                </a:solidFill>
                <a:latin typeface="Gill Sans MT" panose="020B0502020104020203" pitchFamily="34" charset="0"/>
              </a:rPr>
              <a:t>Follow hospital policy and duty to report to compliance (EMS.005)</a:t>
            </a:r>
          </a:p>
        </p:txBody>
      </p:sp>
    </p:spTree>
    <p:extLst>
      <p:ext uri="{BB962C8B-B14F-4D97-AF65-F5344CB8AC3E}">
        <p14:creationId xmlns:p14="http://schemas.microsoft.com/office/powerpoint/2010/main" val="345739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9081" y="180596"/>
            <a:ext cx="3238387" cy="553998"/>
          </a:xfrm>
          <a:prstGeom prst="rect">
            <a:avLst/>
          </a:prstGeom>
        </p:spPr>
        <p:txBody>
          <a:bodyPr wrap="none">
            <a:spAutoFit/>
          </a:bodyPr>
          <a:lstStyle/>
          <a:p>
            <a:r>
              <a:rPr lang="en-US" altLang="en-US" sz="3000" b="1" dirty="0">
                <a:latin typeface="Gill Sans MT" panose="020B0502020104020203" pitchFamily="34" charset="0"/>
              </a:rPr>
              <a:t>On-Call Physicians</a:t>
            </a:r>
            <a:endParaRPr lang="en-US" sz="3000" b="1" dirty="0">
              <a:latin typeface="Gill Sans MT" panose="020B0502020104020203" pitchFamily="34" charset="0"/>
            </a:endParaRPr>
          </a:p>
        </p:txBody>
      </p:sp>
      <p:sp>
        <p:nvSpPr>
          <p:cNvPr id="3" name="Rectangle 2"/>
          <p:cNvSpPr/>
          <p:nvPr/>
        </p:nvSpPr>
        <p:spPr>
          <a:xfrm>
            <a:off x="956441" y="787144"/>
            <a:ext cx="7283669" cy="2190343"/>
          </a:xfrm>
          <a:prstGeom prst="rect">
            <a:avLst/>
          </a:prstGeom>
        </p:spPr>
        <p:txBody>
          <a:bodyPr wrap="square">
            <a:spAutoFit/>
          </a:bodyPr>
          <a:lstStyle/>
          <a:p>
            <a:pPr marL="342900" lvl="2" indent="-342900">
              <a:lnSpc>
                <a:spcPct val="90000"/>
              </a:lnSpc>
              <a:spcBef>
                <a:spcPts val="1152"/>
              </a:spcBef>
              <a:spcAft>
                <a:spcPts val="450"/>
              </a:spcAft>
              <a:buFont typeface="Arial" panose="020B0604020202020204" pitchFamily="34" charset="0"/>
              <a:buChar char="•"/>
            </a:pPr>
            <a:r>
              <a:rPr lang="en-US" altLang="en-US" sz="2400" dirty="0">
                <a:latin typeface="Gill Sans MT" panose="020B0502020104020203" pitchFamily="34" charset="0"/>
              </a:rPr>
              <a:t>Hospital must maintain on-call list</a:t>
            </a:r>
          </a:p>
          <a:p>
            <a:pPr marL="342900" lvl="2" indent="-342900">
              <a:lnSpc>
                <a:spcPct val="90000"/>
              </a:lnSpc>
              <a:spcBef>
                <a:spcPts val="1152"/>
              </a:spcBef>
              <a:spcAft>
                <a:spcPts val="450"/>
              </a:spcAft>
              <a:buFont typeface="Arial" panose="020B0604020202020204" pitchFamily="34" charset="0"/>
              <a:buChar char="•"/>
            </a:pPr>
            <a:r>
              <a:rPr lang="en-US" altLang="en-US" sz="2400" dirty="0">
                <a:latin typeface="Gill Sans MT" panose="020B0502020104020203" pitchFamily="34" charset="0"/>
              </a:rPr>
              <a:t>“In accordance with resources available to the hospital”</a:t>
            </a:r>
          </a:p>
          <a:p>
            <a:pPr marL="342900" lvl="2" indent="-342900">
              <a:lnSpc>
                <a:spcPct val="90000"/>
              </a:lnSpc>
              <a:spcBef>
                <a:spcPts val="1152"/>
              </a:spcBef>
              <a:spcAft>
                <a:spcPts val="450"/>
              </a:spcAft>
              <a:buFont typeface="Arial" panose="020B0604020202020204" pitchFamily="34" charset="0"/>
              <a:buChar char="•"/>
            </a:pPr>
            <a:r>
              <a:rPr lang="en-US" altLang="en-US" sz="2400" dirty="0">
                <a:latin typeface="Gill Sans MT" panose="020B0502020104020203" pitchFamily="34" charset="0"/>
              </a:rPr>
              <a:t>Physicians must be listed individually; ED physician must have direct access to on-call </a:t>
            </a:r>
            <a:r>
              <a:rPr lang="en-US" altLang="en-US" sz="2400" dirty="0" smtClean="0">
                <a:latin typeface="Gill Sans MT" panose="020B0502020104020203" pitchFamily="34" charset="0"/>
              </a:rPr>
              <a:t>physicians</a:t>
            </a:r>
            <a:endParaRPr lang="en-US" altLang="en-US" sz="2400" dirty="0">
              <a:latin typeface="Gill Sans MT" panose="020B0502020104020203" pitchFamily="34" charset="0"/>
            </a:endParaRPr>
          </a:p>
        </p:txBody>
      </p:sp>
    </p:spTree>
    <p:extLst>
      <p:ext uri="{BB962C8B-B14F-4D97-AF65-F5344CB8AC3E}">
        <p14:creationId xmlns:p14="http://schemas.microsoft.com/office/powerpoint/2010/main" val="4003338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485" y="183800"/>
            <a:ext cx="4507965" cy="553998"/>
          </a:xfrm>
          <a:prstGeom prst="rect">
            <a:avLst/>
          </a:prstGeom>
        </p:spPr>
        <p:txBody>
          <a:bodyPr wrap="none">
            <a:spAutoFit/>
          </a:bodyPr>
          <a:lstStyle/>
          <a:p>
            <a:r>
              <a:rPr lang="en-US" altLang="en-US" sz="3000" b="1" dirty="0">
                <a:latin typeface="Gill Sans MT" panose="020B0502020104020203"/>
              </a:rPr>
              <a:t>Call Policies &amp; Procedures</a:t>
            </a:r>
            <a:endParaRPr lang="en-US" sz="3000" b="1" dirty="0">
              <a:latin typeface="Gill Sans MT" panose="020B0502020104020203"/>
            </a:endParaRPr>
          </a:p>
        </p:txBody>
      </p:sp>
      <p:sp>
        <p:nvSpPr>
          <p:cNvPr id="3" name="Rectangle 2"/>
          <p:cNvSpPr/>
          <p:nvPr/>
        </p:nvSpPr>
        <p:spPr>
          <a:xfrm>
            <a:off x="809297" y="991451"/>
            <a:ext cx="7357241" cy="2548390"/>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a:rPr>
              <a:t>If requested by ED, on-call physician must respond in person within 30 minutes as set by your medical staff bylaws</a:t>
            </a:r>
          </a:p>
          <a:p>
            <a:pPr marL="342900" indent="-342900">
              <a:lnSpc>
                <a:spcPct val="90000"/>
              </a:lnSpc>
              <a:spcBef>
                <a:spcPts val="1152"/>
              </a:spcBef>
              <a:buFont typeface="Arial" panose="020B0604020202020204" pitchFamily="34" charset="0"/>
              <a:buChar char="•"/>
            </a:pPr>
            <a:r>
              <a:rPr lang="en-US" altLang="en-US" sz="2400" dirty="0" smtClean="0">
                <a:latin typeface="Gill Sans MT" panose="020B0502020104020203"/>
              </a:rPr>
              <a:t>Refer to policy </a:t>
            </a:r>
            <a:r>
              <a:rPr lang="en-US" altLang="en-US" sz="2400" dirty="0">
                <a:latin typeface="Gill Sans MT" panose="020B0502020104020203"/>
              </a:rPr>
              <a:t>and procedures if</a:t>
            </a:r>
            <a:r>
              <a:rPr lang="en-US" altLang="en-US" sz="2400" dirty="0" smtClean="0">
                <a:latin typeface="Gill Sans MT" panose="020B0502020104020203"/>
              </a:rPr>
              <a:t>:</a:t>
            </a:r>
          </a:p>
          <a:p>
            <a:pPr marL="342900" indent="-342900">
              <a:lnSpc>
                <a:spcPct val="90000"/>
              </a:lnSpc>
              <a:spcBef>
                <a:spcPts val="1152"/>
              </a:spcBef>
              <a:buFont typeface="Arial" panose="020B0604020202020204" pitchFamily="34" charset="0"/>
              <a:buChar char="•"/>
            </a:pPr>
            <a:endParaRPr lang="en-US" altLang="en-US" sz="2400" dirty="0" smtClean="0">
              <a:latin typeface="Gill Sans MT" panose="020B0502020104020203"/>
            </a:endParaRPr>
          </a:p>
          <a:p>
            <a:pPr marL="342900" indent="-342900">
              <a:lnSpc>
                <a:spcPct val="90000"/>
              </a:lnSpc>
              <a:spcBef>
                <a:spcPts val="1152"/>
              </a:spcBef>
              <a:buFont typeface="Arial" panose="020B0604020202020204" pitchFamily="34" charset="0"/>
              <a:buChar char="•"/>
            </a:pPr>
            <a:endParaRPr lang="en-US" altLang="en-US" sz="2400" dirty="0" smtClean="0">
              <a:latin typeface="Gill Sans MT" panose="020B0502020104020203"/>
            </a:endParaRPr>
          </a:p>
        </p:txBody>
      </p:sp>
      <p:sp>
        <p:nvSpPr>
          <p:cNvPr id="4" name="TextBox 3"/>
          <p:cNvSpPr txBox="1"/>
          <p:nvPr/>
        </p:nvSpPr>
        <p:spPr>
          <a:xfrm>
            <a:off x="1374368" y="2518195"/>
            <a:ext cx="5888580" cy="646331"/>
          </a:xfrm>
          <a:prstGeom prst="rect">
            <a:avLst/>
          </a:prstGeom>
          <a:noFill/>
        </p:spPr>
        <p:txBody>
          <a:bodyPr wrap="square" rtlCol="0">
            <a:spAutoFit/>
          </a:bodyPr>
          <a:lstStyle/>
          <a:p>
            <a:pPr marL="342900" lvl="1" indent="-342900">
              <a:lnSpc>
                <a:spcPct val="90000"/>
              </a:lnSpc>
              <a:spcBef>
                <a:spcPts val="1152"/>
              </a:spcBef>
              <a:buFont typeface="Wingdings" panose="05000000000000000000" pitchFamily="2" charset="2"/>
              <a:buChar char="§"/>
            </a:pPr>
            <a:r>
              <a:rPr lang="en-US" altLang="en-US" sz="2000" dirty="0" smtClean="0">
                <a:latin typeface="Gill Sans MT" panose="020B0502020104020203"/>
              </a:rPr>
              <a:t>Particular </a:t>
            </a:r>
            <a:r>
              <a:rPr lang="en-US" altLang="en-US" sz="2000" dirty="0">
                <a:latin typeface="Gill Sans MT" panose="020B0502020104020203"/>
              </a:rPr>
              <a:t>specialty not available due to circumstances beyond his/her </a:t>
            </a:r>
            <a:r>
              <a:rPr lang="en-US" altLang="en-US" sz="2000" dirty="0" smtClean="0">
                <a:latin typeface="Gill Sans MT" panose="020B0502020104020203"/>
              </a:rPr>
              <a:t>control</a:t>
            </a:r>
          </a:p>
        </p:txBody>
      </p:sp>
    </p:spTree>
    <p:extLst>
      <p:ext uri="{BB962C8B-B14F-4D97-AF65-F5344CB8AC3E}">
        <p14:creationId xmlns:p14="http://schemas.microsoft.com/office/powerpoint/2010/main" val="1386881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8687" y="178284"/>
            <a:ext cx="3703258" cy="553998"/>
          </a:xfrm>
          <a:prstGeom prst="rect">
            <a:avLst/>
          </a:prstGeom>
        </p:spPr>
        <p:txBody>
          <a:bodyPr wrap="none">
            <a:spAutoFit/>
          </a:bodyPr>
          <a:lstStyle/>
          <a:p>
            <a:r>
              <a:rPr lang="en-US" altLang="en-US" sz="3000" b="1" dirty="0">
                <a:latin typeface="Gill Sans MT" panose="020B0502020104020203" pitchFamily="34" charset="0"/>
              </a:rPr>
              <a:t>“Eyes on the patient”</a:t>
            </a:r>
            <a:r>
              <a:rPr lang="en-US" altLang="en-US" sz="1050" dirty="0"/>
              <a:t>”</a:t>
            </a:r>
            <a:endParaRPr lang="en-US" sz="1050" dirty="0"/>
          </a:p>
        </p:txBody>
      </p:sp>
      <p:sp>
        <p:nvSpPr>
          <p:cNvPr id="3" name="Rectangle 2"/>
          <p:cNvSpPr/>
          <p:nvPr/>
        </p:nvSpPr>
        <p:spPr>
          <a:xfrm>
            <a:off x="935420" y="805852"/>
            <a:ext cx="7409793" cy="2726900"/>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Decision maker under EMTALA is always physician with “eyes on the patient”</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If OU Medicine ED physician asks on-call specialist to respond in person, on-call specialist must do so</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Issues regarding appropriateness of on-call physician being called – must handle internally after the fact</a:t>
            </a:r>
          </a:p>
        </p:txBody>
      </p:sp>
    </p:spTree>
    <p:extLst>
      <p:ext uri="{BB962C8B-B14F-4D97-AF65-F5344CB8AC3E}">
        <p14:creationId xmlns:p14="http://schemas.microsoft.com/office/powerpoint/2010/main" val="484033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323" y="176865"/>
            <a:ext cx="2295821" cy="553998"/>
          </a:xfrm>
          <a:prstGeom prst="rect">
            <a:avLst/>
          </a:prstGeom>
        </p:spPr>
        <p:txBody>
          <a:bodyPr wrap="none">
            <a:spAutoFit/>
          </a:bodyPr>
          <a:lstStyle/>
          <a:p>
            <a:r>
              <a:rPr lang="en-US" altLang="en-US" sz="3000" b="1" dirty="0">
                <a:latin typeface="Gill Sans MT" panose="020B0502020104020203" pitchFamily="34" charset="0"/>
              </a:rPr>
              <a:t>Enforcement</a:t>
            </a:r>
            <a:endParaRPr lang="en-US" sz="3000" b="1" dirty="0">
              <a:latin typeface="Gill Sans MT" panose="020B0502020104020203" pitchFamily="34" charset="0"/>
            </a:endParaRPr>
          </a:p>
        </p:txBody>
      </p:sp>
      <p:pic>
        <p:nvPicPr>
          <p:cNvPr id="3" name="Picture 2" descr="C:\Users\Pat.Rogers\AppData\Local\Microsoft\Windows\Temporary Internet Files\Content.IE5\V38XVHNW\MC9003517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86428">
            <a:off x="185888" y="3973931"/>
            <a:ext cx="1780827" cy="16536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0317" y="783413"/>
            <a:ext cx="7451835" cy="2548390"/>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EMTALA is enforced through complaints and self-reporting</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State Department of Health, CMS (and possible referral to OIG) </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Administrative process before any </a:t>
            </a:r>
            <a:r>
              <a:rPr lang="en-US" altLang="en-US" sz="2400" dirty="0" smtClean="0">
                <a:latin typeface="Gill Sans MT" panose="020B0502020104020203" pitchFamily="34" charset="0"/>
              </a:rPr>
              <a:t>sanctions</a:t>
            </a:r>
          </a:p>
          <a:p>
            <a:pPr marL="342900" indent="-342900">
              <a:lnSpc>
                <a:spcPct val="90000"/>
              </a:lnSpc>
              <a:spcBef>
                <a:spcPts val="1152"/>
              </a:spcBef>
              <a:buFont typeface="Arial" panose="020B0604020202020204" pitchFamily="34" charset="0"/>
              <a:buChar char="•"/>
            </a:pPr>
            <a:r>
              <a:rPr lang="en-US" altLang="en-US" sz="2400" dirty="0" smtClean="0">
                <a:latin typeface="Gill Sans MT" panose="020B0502020104020203" pitchFamily="34" charset="0"/>
              </a:rPr>
              <a:t>Civil monetary penalty factors:</a:t>
            </a:r>
          </a:p>
        </p:txBody>
      </p:sp>
      <p:sp>
        <p:nvSpPr>
          <p:cNvPr id="5" name="TextBox 4"/>
          <p:cNvSpPr txBox="1"/>
          <p:nvPr/>
        </p:nvSpPr>
        <p:spPr>
          <a:xfrm>
            <a:off x="2152605" y="3384353"/>
            <a:ext cx="6588335" cy="2308324"/>
          </a:xfrm>
          <a:prstGeom prst="rect">
            <a:avLst/>
          </a:prstGeom>
          <a:noFill/>
        </p:spPr>
        <p:txBody>
          <a:bodyPr wrap="square" rtlCol="0">
            <a:spAutoFit/>
          </a:bodyPr>
          <a:lstStyle/>
          <a:p>
            <a:pPr marL="342900" lvl="1" indent="-342900">
              <a:lnSpc>
                <a:spcPct val="90000"/>
              </a:lnSpc>
              <a:spcBef>
                <a:spcPts val="1200"/>
              </a:spcBef>
              <a:buFont typeface="Wingdings" panose="05000000000000000000" pitchFamily="2" charset="2"/>
              <a:buChar char="§"/>
            </a:pPr>
            <a:r>
              <a:rPr lang="en-US" sz="2000" dirty="0">
                <a:latin typeface="Gill Sans MT" panose="020B0502020104020203"/>
              </a:rPr>
              <a:t>Degree of culpability of hospital</a:t>
            </a:r>
          </a:p>
          <a:p>
            <a:pPr marL="342900" lvl="1" indent="-342900">
              <a:lnSpc>
                <a:spcPct val="90000"/>
              </a:lnSpc>
              <a:spcBef>
                <a:spcPts val="1200"/>
              </a:spcBef>
              <a:buFont typeface="Wingdings" panose="05000000000000000000" pitchFamily="2" charset="2"/>
              <a:buChar char="§"/>
            </a:pPr>
            <a:r>
              <a:rPr lang="en-US" sz="2000" dirty="0">
                <a:latin typeface="Gill Sans MT" panose="020B0502020104020203"/>
              </a:rPr>
              <a:t>Seriousness of patient’s condition</a:t>
            </a:r>
          </a:p>
          <a:p>
            <a:pPr marL="342900" lvl="1" indent="-342900">
              <a:lnSpc>
                <a:spcPct val="90000"/>
              </a:lnSpc>
              <a:spcBef>
                <a:spcPts val="1200"/>
              </a:spcBef>
              <a:buFont typeface="Wingdings" panose="05000000000000000000" pitchFamily="2" charset="2"/>
              <a:buChar char="§"/>
            </a:pPr>
            <a:r>
              <a:rPr lang="en-US" sz="2000" dirty="0">
                <a:latin typeface="Gill Sans MT" panose="020B0502020104020203"/>
              </a:rPr>
              <a:t>Other EMTALA violations by hospital</a:t>
            </a:r>
          </a:p>
          <a:p>
            <a:pPr marL="342900" lvl="1" indent="-342900">
              <a:lnSpc>
                <a:spcPct val="90000"/>
              </a:lnSpc>
              <a:spcBef>
                <a:spcPts val="1200"/>
              </a:spcBef>
              <a:buFont typeface="Wingdings" panose="05000000000000000000" pitchFamily="2" charset="2"/>
              <a:buChar char="§"/>
            </a:pPr>
            <a:r>
              <a:rPr lang="en-US" sz="2000" dirty="0">
                <a:latin typeface="Gill Sans MT" panose="020B0502020104020203"/>
              </a:rPr>
              <a:t>Financial condition of hospital</a:t>
            </a:r>
          </a:p>
          <a:p>
            <a:pPr marL="342900" lvl="1" indent="-342900">
              <a:lnSpc>
                <a:spcPct val="90000"/>
              </a:lnSpc>
              <a:spcBef>
                <a:spcPts val="1200"/>
              </a:spcBef>
              <a:buFont typeface="Wingdings" panose="05000000000000000000" pitchFamily="2" charset="2"/>
              <a:buChar char="§"/>
            </a:pPr>
            <a:r>
              <a:rPr lang="en-US" sz="2000" dirty="0">
                <a:latin typeface="Gill Sans MT" panose="020B0502020104020203"/>
              </a:rPr>
              <a:t>Nature and circumstances of violation</a:t>
            </a:r>
          </a:p>
          <a:p>
            <a:endParaRPr lang="en-US" dirty="0"/>
          </a:p>
        </p:txBody>
      </p:sp>
    </p:spTree>
    <p:extLst>
      <p:ext uri="{BB962C8B-B14F-4D97-AF65-F5344CB8AC3E}">
        <p14:creationId xmlns:p14="http://schemas.microsoft.com/office/powerpoint/2010/main" val="360401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8373" y="179176"/>
            <a:ext cx="5091458" cy="553998"/>
          </a:xfrm>
          <a:prstGeom prst="rect">
            <a:avLst/>
          </a:prstGeom>
        </p:spPr>
        <p:txBody>
          <a:bodyPr wrap="none">
            <a:spAutoFit/>
          </a:bodyPr>
          <a:lstStyle/>
          <a:p>
            <a:r>
              <a:rPr lang="en-US" altLang="en-US" sz="3000" b="1" dirty="0">
                <a:latin typeface="Gill Sans MT" panose="020B0502020104020203" pitchFamily="34" charset="0"/>
              </a:rPr>
              <a:t>Potential Sanctions - Hospital</a:t>
            </a:r>
            <a:endParaRPr lang="en-US" sz="3000" b="1" dirty="0">
              <a:latin typeface="Gill Sans MT" panose="020B0502020104020203" pitchFamily="34" charset="0"/>
            </a:endParaRPr>
          </a:p>
        </p:txBody>
      </p:sp>
      <p:sp>
        <p:nvSpPr>
          <p:cNvPr id="3" name="Rectangle 2"/>
          <p:cNvSpPr/>
          <p:nvPr/>
        </p:nvSpPr>
        <p:spPr>
          <a:xfrm>
            <a:off x="1097280" y="775214"/>
            <a:ext cx="6953644" cy="3699474"/>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Negligently violates EMTALA – OIG imposes civil monetary penalty of up to </a:t>
            </a:r>
            <a:r>
              <a:rPr lang="en-US" altLang="en-US" sz="2400" dirty="0" smtClean="0">
                <a:latin typeface="Gill Sans MT" panose="020B0502020104020203" pitchFamily="34" charset="0"/>
              </a:rPr>
              <a:t>$104,826 per </a:t>
            </a:r>
            <a:r>
              <a:rPr lang="en-US" altLang="en-US" sz="2400" dirty="0">
                <a:latin typeface="Gill Sans MT" panose="020B0502020104020203" pitchFamily="34" charset="0"/>
              </a:rPr>
              <a:t>violation</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CMS may terminate hospital’s Medicare provider agreement (very rare)</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Individual who suffers personal harm as direct result of violation may bring action against hospital </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Hospital suffers financial loss as direct result of another hospital’s violation can bring civil </a:t>
            </a:r>
            <a:r>
              <a:rPr lang="en-US" altLang="en-US" sz="2400" dirty="0" smtClean="0">
                <a:latin typeface="Gill Sans MT" panose="020B0502020104020203" pitchFamily="34" charset="0"/>
              </a:rPr>
              <a:t>action</a:t>
            </a:r>
          </a:p>
          <a:p>
            <a:pPr marL="342900" indent="-342900">
              <a:lnSpc>
                <a:spcPct val="90000"/>
              </a:lnSpc>
              <a:spcBef>
                <a:spcPts val="1152"/>
              </a:spcBef>
              <a:buFont typeface="Arial" panose="020B0604020202020204" pitchFamily="34" charset="0"/>
              <a:buChar char="•"/>
            </a:pPr>
            <a:endParaRPr lang="en-US" altLang="en-US" sz="2400" dirty="0">
              <a:latin typeface="Gill Sans MT" panose="020B0502020104020203" pitchFamily="34" charset="0"/>
            </a:endParaRPr>
          </a:p>
        </p:txBody>
      </p:sp>
    </p:spTree>
    <p:extLst>
      <p:ext uri="{BB962C8B-B14F-4D97-AF65-F5344CB8AC3E}">
        <p14:creationId xmlns:p14="http://schemas.microsoft.com/office/powerpoint/2010/main" val="3503685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430" y="181300"/>
            <a:ext cx="6163056" cy="1015663"/>
          </a:xfrm>
          <a:prstGeom prst="rect">
            <a:avLst/>
          </a:prstGeom>
        </p:spPr>
        <p:txBody>
          <a:bodyPr wrap="square">
            <a:spAutoFit/>
          </a:bodyPr>
          <a:lstStyle/>
          <a:p>
            <a:pPr algn="ctr"/>
            <a:r>
              <a:rPr lang="en-US" altLang="en-US" sz="3000" b="1" u="sng" dirty="0">
                <a:latin typeface="Gill Sans MT" panose="020B0502020104020203" pitchFamily="34" charset="0"/>
              </a:rPr>
              <a:t>E</a:t>
            </a:r>
            <a:r>
              <a:rPr lang="en-US" altLang="en-US" sz="3000" b="1" dirty="0">
                <a:latin typeface="Gill Sans MT" panose="020B0502020104020203" pitchFamily="34" charset="0"/>
              </a:rPr>
              <a:t>mergency </a:t>
            </a:r>
            <a:r>
              <a:rPr lang="en-US" altLang="en-US" sz="3000" b="1" u="sng" dirty="0">
                <a:latin typeface="Gill Sans MT" panose="020B0502020104020203" pitchFamily="34" charset="0"/>
              </a:rPr>
              <a:t>M</a:t>
            </a:r>
            <a:r>
              <a:rPr lang="en-US" altLang="en-US" sz="3000" b="1" dirty="0">
                <a:latin typeface="Gill Sans MT" panose="020B0502020104020203" pitchFamily="34" charset="0"/>
              </a:rPr>
              <a:t>edical </a:t>
            </a:r>
            <a:r>
              <a:rPr lang="en-US" altLang="en-US" sz="3000" b="1" u="sng" dirty="0">
                <a:latin typeface="Gill Sans MT" panose="020B0502020104020203" pitchFamily="34" charset="0"/>
              </a:rPr>
              <a:t>T</a:t>
            </a:r>
            <a:r>
              <a:rPr lang="en-US" altLang="en-US" sz="3000" b="1" dirty="0">
                <a:latin typeface="Gill Sans MT" panose="020B0502020104020203" pitchFamily="34" charset="0"/>
              </a:rPr>
              <a:t>reatment &amp; </a:t>
            </a:r>
            <a:br>
              <a:rPr lang="en-US" altLang="en-US" sz="3000" b="1" dirty="0">
                <a:latin typeface="Gill Sans MT" panose="020B0502020104020203" pitchFamily="34" charset="0"/>
              </a:rPr>
            </a:br>
            <a:r>
              <a:rPr lang="en-US" altLang="en-US" sz="3000" b="1" u="sng" dirty="0">
                <a:latin typeface="Gill Sans MT" panose="020B0502020104020203" pitchFamily="34" charset="0"/>
              </a:rPr>
              <a:t>A</a:t>
            </a:r>
            <a:r>
              <a:rPr lang="en-US" altLang="en-US" sz="3000" b="1" dirty="0">
                <a:latin typeface="Gill Sans MT" panose="020B0502020104020203" pitchFamily="34" charset="0"/>
              </a:rPr>
              <a:t>ctive </a:t>
            </a:r>
            <a:r>
              <a:rPr lang="en-US" altLang="en-US" sz="3000" b="1" u="sng" dirty="0">
                <a:latin typeface="Gill Sans MT" panose="020B0502020104020203" pitchFamily="34" charset="0"/>
              </a:rPr>
              <a:t>L</a:t>
            </a:r>
            <a:r>
              <a:rPr lang="en-US" altLang="en-US" sz="3000" b="1" dirty="0">
                <a:latin typeface="Gill Sans MT" panose="020B0502020104020203" pitchFamily="34" charset="0"/>
              </a:rPr>
              <a:t>abor </a:t>
            </a:r>
            <a:r>
              <a:rPr lang="en-US" altLang="en-US" sz="3000" b="1" u="sng" dirty="0">
                <a:latin typeface="Gill Sans MT" panose="020B0502020104020203" pitchFamily="34" charset="0"/>
              </a:rPr>
              <a:t>A</a:t>
            </a:r>
            <a:r>
              <a:rPr lang="en-US" altLang="en-US" sz="3000" b="1" dirty="0">
                <a:latin typeface="Gill Sans MT" panose="020B0502020104020203" pitchFamily="34" charset="0"/>
              </a:rPr>
              <a:t>ct</a:t>
            </a:r>
            <a:endParaRPr lang="en-US" sz="3000" b="1" dirty="0">
              <a:latin typeface="Gill Sans MT" panose="020B0502020104020203" pitchFamily="34" charset="0"/>
            </a:endParaRPr>
          </a:p>
        </p:txBody>
      </p:sp>
      <p:sp>
        <p:nvSpPr>
          <p:cNvPr id="5" name="Rectangle 4"/>
          <p:cNvSpPr/>
          <p:nvPr/>
        </p:nvSpPr>
        <p:spPr>
          <a:xfrm>
            <a:off x="746235" y="1652942"/>
            <a:ext cx="7609490" cy="3134704"/>
          </a:xfrm>
          <a:prstGeom prst="rect">
            <a:avLst/>
          </a:prstGeom>
        </p:spPr>
        <p:txBody>
          <a:bodyPr wrap="square">
            <a:spAutoFit/>
          </a:bodyPr>
          <a:lstStyle/>
          <a:p>
            <a:pPr marL="257175" indent="-257175">
              <a:lnSpc>
                <a:spcPct val="90000"/>
              </a:lnSpc>
              <a:spcBef>
                <a:spcPct val="40000"/>
              </a:spcBef>
              <a:buFontTx/>
              <a:buChar char="•"/>
            </a:pPr>
            <a:r>
              <a:rPr lang="en-US" altLang="en-US" sz="2400" dirty="0">
                <a:latin typeface="Gill Sans MT" panose="020B0502020104020203" pitchFamily="34" charset="0"/>
              </a:rPr>
              <a:t>Federal “anti-dumping” law enacted in 1986</a:t>
            </a:r>
          </a:p>
          <a:p>
            <a:pPr marL="257175" indent="-257175">
              <a:lnSpc>
                <a:spcPct val="90000"/>
              </a:lnSpc>
              <a:spcBef>
                <a:spcPct val="40000"/>
              </a:spcBef>
              <a:buFontTx/>
              <a:buChar char="•"/>
            </a:pPr>
            <a:r>
              <a:rPr lang="en-US" altLang="en-US" sz="2400" dirty="0">
                <a:latin typeface="Gill Sans MT" panose="020B0502020104020203" pitchFamily="34" charset="0"/>
              </a:rPr>
              <a:t>Purpose to ensure access to emergency services regardless of ability to pay</a:t>
            </a:r>
          </a:p>
          <a:p>
            <a:pPr marL="257175" indent="-257175">
              <a:lnSpc>
                <a:spcPct val="90000"/>
              </a:lnSpc>
              <a:spcBef>
                <a:spcPct val="40000"/>
              </a:spcBef>
              <a:buFontTx/>
              <a:buChar char="•"/>
            </a:pPr>
            <a:r>
              <a:rPr lang="en-US" altLang="en-US" sz="2400" dirty="0">
                <a:latin typeface="Gill Sans MT" panose="020B0502020104020203" pitchFamily="34" charset="0"/>
              </a:rPr>
              <a:t>If patient “comes to” emergency department, hospital must perform medical screening examination to determine if emergency medical condition exists</a:t>
            </a:r>
          </a:p>
          <a:p>
            <a:pPr marL="257175" indent="-257175">
              <a:lnSpc>
                <a:spcPct val="90000"/>
              </a:lnSpc>
              <a:spcBef>
                <a:spcPct val="40000"/>
              </a:spcBef>
              <a:buClr>
                <a:srgbClr val="01395F"/>
              </a:buClr>
              <a:buFontTx/>
              <a:buChar char="•"/>
            </a:pPr>
            <a:endParaRPr lang="en-US" altLang="en-US" sz="2100" dirty="0">
              <a:latin typeface="Gill Sans MT" panose="020B0502020104020203" pitchFamily="34" charset="0"/>
            </a:endParaRPr>
          </a:p>
        </p:txBody>
      </p:sp>
    </p:spTree>
    <p:extLst>
      <p:ext uri="{BB962C8B-B14F-4D97-AF65-F5344CB8AC3E}">
        <p14:creationId xmlns:p14="http://schemas.microsoft.com/office/powerpoint/2010/main" val="238934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2153" y="177390"/>
            <a:ext cx="5408853" cy="553998"/>
          </a:xfrm>
          <a:prstGeom prst="rect">
            <a:avLst/>
          </a:prstGeom>
        </p:spPr>
        <p:txBody>
          <a:bodyPr wrap="none">
            <a:spAutoFit/>
          </a:bodyPr>
          <a:lstStyle/>
          <a:p>
            <a:r>
              <a:rPr lang="en-US" altLang="en-US" sz="3000" b="1" dirty="0">
                <a:latin typeface="Gill Sans MT" panose="020B0502020104020203" pitchFamily="34" charset="0"/>
              </a:rPr>
              <a:t>Potential Sanctions - Physicians</a:t>
            </a:r>
            <a:endParaRPr lang="en-US" sz="3000" b="1" dirty="0">
              <a:latin typeface="Gill Sans MT" panose="020B0502020104020203" pitchFamily="34" charset="0"/>
            </a:endParaRPr>
          </a:p>
        </p:txBody>
      </p:sp>
      <p:sp>
        <p:nvSpPr>
          <p:cNvPr id="3" name="Rectangle 2"/>
          <p:cNvSpPr/>
          <p:nvPr/>
        </p:nvSpPr>
        <p:spPr>
          <a:xfrm>
            <a:off x="945931" y="773428"/>
            <a:ext cx="7178566" cy="2726900"/>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If responsible for examination, treatment, or transfer and negligently violates EMTALA – civil monetary penalty of up to $50,000 per violation</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On-call physician who fails to respond in person or within reasonable time</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Gross, flagrant, or repeat violation – exclusion from </a:t>
            </a:r>
            <a:r>
              <a:rPr lang="en-US" altLang="en-US" sz="2400" dirty="0" smtClean="0">
                <a:latin typeface="Gill Sans MT" panose="020B0502020104020203" pitchFamily="34" charset="0"/>
              </a:rPr>
              <a:t>Medicare</a:t>
            </a:r>
            <a:endParaRPr lang="en-US" altLang="en-US" sz="2400" dirty="0">
              <a:latin typeface="Gill Sans MT" panose="020B0502020104020203" pitchFamily="34" charset="0"/>
            </a:endParaRPr>
          </a:p>
        </p:txBody>
      </p:sp>
    </p:spTree>
    <p:extLst>
      <p:ext uri="{BB962C8B-B14F-4D97-AF65-F5344CB8AC3E}">
        <p14:creationId xmlns:p14="http://schemas.microsoft.com/office/powerpoint/2010/main" val="2343466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0521" y="522015"/>
            <a:ext cx="3129383" cy="553998"/>
          </a:xfrm>
          <a:prstGeom prst="rect">
            <a:avLst/>
          </a:prstGeom>
        </p:spPr>
        <p:txBody>
          <a:bodyPr wrap="none">
            <a:spAutoFit/>
          </a:bodyPr>
          <a:lstStyle/>
          <a:p>
            <a:r>
              <a:rPr lang="en-US" altLang="en-US" sz="3000" b="1" dirty="0">
                <a:latin typeface="Gill Sans MT" panose="020B0502020104020203" pitchFamily="34" charset="0"/>
              </a:rPr>
              <a:t>Case Scenario #1 </a:t>
            </a:r>
            <a:endParaRPr lang="en-US" sz="3000" b="1" dirty="0">
              <a:latin typeface="Gill Sans MT" panose="020B0502020104020203" pitchFamily="34" charset="0"/>
            </a:endParaRPr>
          </a:p>
        </p:txBody>
      </p:sp>
      <p:sp>
        <p:nvSpPr>
          <p:cNvPr id="3" name="Rectangle 2"/>
          <p:cNvSpPr/>
          <p:nvPr/>
        </p:nvSpPr>
        <p:spPr>
          <a:xfrm>
            <a:off x="777765" y="1147483"/>
            <a:ext cx="7514896" cy="4093428"/>
          </a:xfrm>
          <a:prstGeom prst="rect">
            <a:avLst/>
          </a:prstGeom>
        </p:spPr>
        <p:txBody>
          <a:bodyPr wrap="square">
            <a:spAutoFit/>
          </a:bodyPr>
          <a:lstStyle/>
          <a:p>
            <a:pPr fontAlgn="base"/>
            <a:r>
              <a:rPr lang="en-US" sz="2400" dirty="0"/>
              <a:t>A 60-year-old woman presents to a community hospital ED with hematemesis shortly after midnight. The ED physician suspects acute </a:t>
            </a:r>
            <a:r>
              <a:rPr lang="en-US" sz="2400" dirty="0" err="1"/>
              <a:t>variceal</a:t>
            </a:r>
            <a:r>
              <a:rPr lang="en-US" sz="2400" dirty="0"/>
              <a:t> gastrointestinal bleeding and requests to admit the patient under the hospitalist service. The hospitalist calls the on-call gastroenterologist to come and evaluate the patient. The gastroenterologist says he is tired and has a full day of procedures tomorrow. He says, “If the patient is that ill, you need to send her to the university hospital,” then hangs up</a:t>
            </a:r>
            <a:r>
              <a:rPr lang="en-US" sz="2400" dirty="0" smtClean="0"/>
              <a:t>.</a:t>
            </a:r>
          </a:p>
          <a:p>
            <a:pPr fontAlgn="base"/>
            <a:endParaRPr lang="en-US" sz="2000" dirty="0"/>
          </a:p>
        </p:txBody>
      </p:sp>
    </p:spTree>
    <p:extLst>
      <p:ext uri="{BB962C8B-B14F-4D97-AF65-F5344CB8AC3E}">
        <p14:creationId xmlns:p14="http://schemas.microsoft.com/office/powerpoint/2010/main" val="2283870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839" y="177758"/>
            <a:ext cx="4823756" cy="553998"/>
          </a:xfrm>
          <a:prstGeom prst="rect">
            <a:avLst/>
          </a:prstGeom>
        </p:spPr>
        <p:txBody>
          <a:bodyPr wrap="none">
            <a:spAutoFit/>
          </a:bodyPr>
          <a:lstStyle/>
          <a:p>
            <a:r>
              <a:rPr lang="en-US" altLang="en-US" sz="3000" b="1" dirty="0">
                <a:latin typeface="Gill Sans MT" panose="020B0502020104020203" pitchFamily="34" charset="0"/>
              </a:rPr>
              <a:t>Case Scenario #1 - Analysis </a:t>
            </a:r>
            <a:endParaRPr lang="en-US" sz="3000" b="1" dirty="0">
              <a:latin typeface="Gill Sans MT" panose="020B0502020104020203" pitchFamily="34" charset="0"/>
            </a:endParaRPr>
          </a:p>
        </p:txBody>
      </p:sp>
      <p:sp>
        <p:nvSpPr>
          <p:cNvPr id="3" name="Rectangle 2"/>
          <p:cNvSpPr/>
          <p:nvPr/>
        </p:nvSpPr>
        <p:spPr>
          <a:xfrm>
            <a:off x="706137" y="1099616"/>
            <a:ext cx="7723159" cy="3693319"/>
          </a:xfrm>
          <a:prstGeom prst="rect">
            <a:avLst/>
          </a:prstGeom>
        </p:spPr>
        <p:txBody>
          <a:bodyPr wrap="square">
            <a:spAutoFit/>
          </a:bodyPr>
          <a:lstStyle/>
          <a:p>
            <a:r>
              <a:rPr lang="en-US" sz="1800" dirty="0"/>
              <a:t>In this case, the gastroenterologist is on call and if he can treat </a:t>
            </a:r>
            <a:r>
              <a:rPr lang="en-US" sz="1800" dirty="0" err="1"/>
              <a:t>variceal</a:t>
            </a:r>
            <a:r>
              <a:rPr lang="en-US" sz="1800" dirty="0"/>
              <a:t> bleeding and has the hospital privileges for the procedure, then he is clearly violating the EMTALA by not doing so. Not only the hospital but the on-call gastroenterologist is subject to civil monetary penalty and sanctions</a:t>
            </a:r>
            <a:r>
              <a:rPr lang="en-US" sz="1800" dirty="0" smtClean="0"/>
              <a:t>.</a:t>
            </a:r>
          </a:p>
          <a:p>
            <a:endParaRPr lang="en-US" sz="1800" dirty="0">
              <a:latin typeface="Gill Sans MT" panose="020B0502020104020203" pitchFamily="34" charset="0"/>
            </a:endParaRPr>
          </a:p>
          <a:p>
            <a:r>
              <a:rPr lang="en-US" sz="1800" b="1" dirty="0"/>
              <a:t>If a physician is listed as on call and is asked to make an in-person appearance to evaluate and treat an individual with an EMC, the physician must respond in person in a reasonable amount of time. EMTALA applies to consulting and admitting physicians as well as ED physicians.</a:t>
            </a:r>
            <a:endParaRPr lang="en-US" sz="1800" dirty="0"/>
          </a:p>
          <a:p>
            <a:endParaRPr lang="en-US" sz="3600" dirty="0">
              <a:latin typeface="Gill Sans MT" panose="020B0502020104020203" pitchFamily="34" charset="0"/>
            </a:endParaRPr>
          </a:p>
        </p:txBody>
      </p:sp>
    </p:spTree>
    <p:extLst>
      <p:ext uri="{BB962C8B-B14F-4D97-AF65-F5344CB8AC3E}">
        <p14:creationId xmlns:p14="http://schemas.microsoft.com/office/powerpoint/2010/main" val="1984791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3423" y="174551"/>
            <a:ext cx="3129383" cy="553998"/>
          </a:xfrm>
          <a:prstGeom prst="rect">
            <a:avLst/>
          </a:prstGeom>
        </p:spPr>
        <p:txBody>
          <a:bodyPr wrap="none">
            <a:spAutoFit/>
          </a:bodyPr>
          <a:lstStyle/>
          <a:p>
            <a:r>
              <a:rPr lang="en-US" altLang="en-US" sz="3000" b="1" dirty="0">
                <a:latin typeface="Gill Sans MT" panose="020B0502020104020203" pitchFamily="34" charset="0"/>
              </a:rPr>
              <a:t>Case Scenario #2 </a:t>
            </a:r>
            <a:endParaRPr lang="en-US" sz="3000" b="1" dirty="0">
              <a:latin typeface="Gill Sans MT" panose="020B0502020104020203" pitchFamily="34" charset="0"/>
            </a:endParaRPr>
          </a:p>
        </p:txBody>
      </p:sp>
      <p:sp>
        <p:nvSpPr>
          <p:cNvPr id="3" name="Rectangle 2"/>
          <p:cNvSpPr/>
          <p:nvPr/>
        </p:nvSpPr>
        <p:spPr>
          <a:xfrm>
            <a:off x="856119" y="737890"/>
            <a:ext cx="7383990" cy="4893647"/>
          </a:xfrm>
          <a:prstGeom prst="rect">
            <a:avLst/>
          </a:prstGeom>
        </p:spPr>
        <p:txBody>
          <a:bodyPr wrap="square">
            <a:spAutoFit/>
          </a:bodyPr>
          <a:lstStyle/>
          <a:p>
            <a:pPr fontAlgn="base"/>
            <a:r>
              <a:rPr lang="en-US" sz="2400" dirty="0"/>
              <a:t>A 75-year-old woman with stage 4 chronic kidney disease is dismissed by Nephrologist A from his practice because of lack of payment and no-shows. This patient is now being followed by Nephrologist B from a competing medical group. Tonight, she presents to the ED not feeling well along with nausea and vomiting. Evaluation reveals end-stage renal failure and hyperkalemia not responding to standard treatment. The ED physician calls Nephrologist A (listed as on call for the hospital). He replies back saying, “I am on call for my group only, and besides, I am not going to come at 11 p.m. to see a patient I dismissed from my practice.”</a:t>
            </a:r>
          </a:p>
        </p:txBody>
      </p:sp>
    </p:spTree>
    <p:extLst>
      <p:ext uri="{BB962C8B-B14F-4D97-AF65-F5344CB8AC3E}">
        <p14:creationId xmlns:p14="http://schemas.microsoft.com/office/powerpoint/2010/main" val="3793123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7187" y="479367"/>
            <a:ext cx="4823757" cy="553998"/>
          </a:xfrm>
          <a:prstGeom prst="rect">
            <a:avLst/>
          </a:prstGeom>
        </p:spPr>
        <p:txBody>
          <a:bodyPr wrap="none">
            <a:spAutoFit/>
          </a:bodyPr>
          <a:lstStyle/>
          <a:p>
            <a:pPr algn="ctr"/>
            <a:r>
              <a:rPr lang="en-US" altLang="en-US" sz="3000" b="1" dirty="0">
                <a:latin typeface="Gill Sans MT" panose="020B0502020104020203" pitchFamily="34" charset="0"/>
              </a:rPr>
              <a:t>Case Scenario #2 - Analysis </a:t>
            </a:r>
            <a:endParaRPr lang="en-US" sz="3000" b="1" dirty="0">
              <a:latin typeface="Gill Sans MT" panose="020B0502020104020203" pitchFamily="34" charset="0"/>
            </a:endParaRPr>
          </a:p>
        </p:txBody>
      </p:sp>
      <p:sp>
        <p:nvSpPr>
          <p:cNvPr id="3" name="Rectangle 2"/>
          <p:cNvSpPr/>
          <p:nvPr/>
        </p:nvSpPr>
        <p:spPr>
          <a:xfrm>
            <a:off x="907512" y="1355881"/>
            <a:ext cx="7343108" cy="2862322"/>
          </a:xfrm>
          <a:prstGeom prst="rect">
            <a:avLst/>
          </a:prstGeom>
        </p:spPr>
        <p:txBody>
          <a:bodyPr wrap="square">
            <a:spAutoFit/>
          </a:bodyPr>
          <a:lstStyle/>
          <a:p>
            <a:pPr fontAlgn="base"/>
            <a:r>
              <a:rPr lang="en-US" sz="2000" dirty="0"/>
              <a:t>In this case, Nephrologist A may be in violation of EMTALA and subject to penalty and sanctions</a:t>
            </a:r>
            <a:r>
              <a:rPr lang="en-US" sz="2000" dirty="0" smtClean="0"/>
              <a:t>.</a:t>
            </a:r>
          </a:p>
          <a:p>
            <a:pPr fontAlgn="base"/>
            <a:endParaRPr lang="en-US" sz="2000" dirty="0"/>
          </a:p>
          <a:p>
            <a:pPr fontAlgn="base"/>
            <a:r>
              <a:rPr lang="en-US" sz="2000" b="1" dirty="0"/>
              <a:t>If a physician is on call for a hospital, that means she or he is an on-call doctor for the hospital, not for her or his group alone. Exceptions include hospitals with physicians from competing groups on call for the same specialty at the same time, so all physicians should familiarize themselves with the call structure at their hospitals.</a:t>
            </a:r>
            <a:endParaRPr lang="en-US" sz="2000" dirty="0"/>
          </a:p>
        </p:txBody>
      </p:sp>
    </p:spTree>
    <p:extLst>
      <p:ext uri="{BB962C8B-B14F-4D97-AF65-F5344CB8AC3E}">
        <p14:creationId xmlns:p14="http://schemas.microsoft.com/office/powerpoint/2010/main" val="2061770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674" y="574779"/>
            <a:ext cx="3302668" cy="553998"/>
          </a:xfrm>
          <a:prstGeom prst="rect">
            <a:avLst/>
          </a:prstGeom>
        </p:spPr>
        <p:txBody>
          <a:bodyPr wrap="square">
            <a:spAutoFit/>
          </a:bodyPr>
          <a:lstStyle/>
          <a:p>
            <a:pPr algn="ctr"/>
            <a:r>
              <a:rPr lang="en-US" altLang="en-US" sz="3000" b="1" dirty="0">
                <a:latin typeface="Gill Sans MT" panose="020B0502020104020203" pitchFamily="34" charset="0"/>
              </a:rPr>
              <a:t>Case Scenario #3</a:t>
            </a:r>
            <a:endParaRPr lang="en-US" sz="3000" b="1" dirty="0">
              <a:latin typeface="Gill Sans MT" panose="020B0502020104020203" pitchFamily="34" charset="0"/>
            </a:endParaRPr>
          </a:p>
        </p:txBody>
      </p:sp>
      <p:sp>
        <p:nvSpPr>
          <p:cNvPr id="3" name="Rectangle 2"/>
          <p:cNvSpPr/>
          <p:nvPr/>
        </p:nvSpPr>
        <p:spPr>
          <a:xfrm>
            <a:off x="843823" y="1278624"/>
            <a:ext cx="7480370" cy="2677656"/>
          </a:xfrm>
          <a:prstGeom prst="rect">
            <a:avLst/>
          </a:prstGeom>
        </p:spPr>
        <p:txBody>
          <a:bodyPr wrap="square">
            <a:spAutoFit/>
          </a:bodyPr>
          <a:lstStyle/>
          <a:p>
            <a:pPr fontAlgn="base"/>
            <a:r>
              <a:rPr lang="en-US" sz="2400" dirty="0"/>
              <a:t>A 45-year-old man presents to a rural hospital's ED with acute respiratory failure secondary to a flare-up of interstitial lung disease. The ED physician requests a transfer to a tertiary hospital for a higher level of care. The on-call physician at the tertiary hospital refuses, saying that there are other, closer hospitals that should be called instead.</a:t>
            </a:r>
          </a:p>
        </p:txBody>
      </p:sp>
    </p:spTree>
    <p:extLst>
      <p:ext uri="{BB962C8B-B14F-4D97-AF65-F5344CB8AC3E}">
        <p14:creationId xmlns:p14="http://schemas.microsoft.com/office/powerpoint/2010/main" val="3226897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3356" y="517946"/>
            <a:ext cx="4719562" cy="553998"/>
          </a:xfrm>
          <a:prstGeom prst="rect">
            <a:avLst/>
          </a:prstGeom>
        </p:spPr>
        <p:txBody>
          <a:bodyPr wrap="none">
            <a:spAutoFit/>
          </a:bodyPr>
          <a:lstStyle/>
          <a:p>
            <a:pPr algn="ctr"/>
            <a:r>
              <a:rPr lang="en-US" altLang="en-US" sz="3000" b="1" dirty="0">
                <a:latin typeface="Gill Sans MT" panose="020B0502020104020203" pitchFamily="34" charset="0"/>
              </a:rPr>
              <a:t>Case Scenario #3 - Analysis</a:t>
            </a:r>
            <a:endParaRPr lang="en-US" sz="3000" b="1" dirty="0">
              <a:latin typeface="Gill Sans MT" panose="020B0502020104020203" pitchFamily="34" charset="0"/>
            </a:endParaRPr>
          </a:p>
        </p:txBody>
      </p:sp>
      <p:sp>
        <p:nvSpPr>
          <p:cNvPr id="3" name="Rectangle 2"/>
          <p:cNvSpPr/>
          <p:nvPr/>
        </p:nvSpPr>
        <p:spPr>
          <a:xfrm>
            <a:off x="922834" y="1219989"/>
            <a:ext cx="7220607" cy="2554545"/>
          </a:xfrm>
          <a:prstGeom prst="rect">
            <a:avLst/>
          </a:prstGeom>
        </p:spPr>
        <p:txBody>
          <a:bodyPr wrap="square">
            <a:spAutoFit/>
          </a:bodyPr>
          <a:lstStyle/>
          <a:p>
            <a:pPr fontAlgn="base"/>
            <a:r>
              <a:rPr lang="en-US" sz="2000" dirty="0"/>
              <a:t>If the larger institution has empty beds and is capable of taking care of the patient, the transfer should be accepted. The on-call hospitalist who said the patient should be transferred to another hospital may be found to be in violation of EMTALA</a:t>
            </a:r>
            <a:r>
              <a:rPr lang="en-US" sz="2000" dirty="0" smtClean="0"/>
              <a:t>.</a:t>
            </a:r>
          </a:p>
          <a:p>
            <a:pPr fontAlgn="base"/>
            <a:endParaRPr lang="en-US" sz="2000" dirty="0"/>
          </a:p>
          <a:p>
            <a:pPr fontAlgn="base"/>
            <a:r>
              <a:rPr lang="en-US" sz="2000" b="1" dirty="0"/>
              <a:t>Refusal to accept a valid transfer from another hospital is an EMTALA violation. There is no EMTALA rule stating that the closest facility must be contacted for transfer.</a:t>
            </a:r>
            <a:endParaRPr lang="en-US" sz="2000" dirty="0"/>
          </a:p>
        </p:txBody>
      </p:sp>
    </p:spTree>
    <p:extLst>
      <p:ext uri="{BB962C8B-B14F-4D97-AF65-F5344CB8AC3E}">
        <p14:creationId xmlns:p14="http://schemas.microsoft.com/office/powerpoint/2010/main" val="1823745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275"/>
              <a:buFont typeface="Verdana"/>
              <a:buNone/>
            </a:pPr>
            <a:fld id="{00000000-1234-1234-1234-123412341234}" type="slidenum">
              <a:rPr lang="en-US" sz="1100" b="0" i="0" u="none" strike="noStrike" cap="none" smtClean="0">
                <a:solidFill>
                  <a:schemeClr val="dk1"/>
                </a:solidFill>
                <a:latin typeface="Verdana"/>
                <a:ea typeface="Verdana"/>
                <a:cs typeface="Verdana"/>
                <a:sym typeface="Verdana"/>
              </a:rPr>
              <a:t>27</a:t>
            </a:fld>
            <a:endParaRPr lang="en-US" sz="1100" b="0" i="0" u="none" strike="noStrike" cap="none" dirty="0">
              <a:solidFill>
                <a:schemeClr val="dk1"/>
              </a:solidFill>
              <a:latin typeface="Verdana"/>
              <a:ea typeface="Verdana"/>
              <a:cs typeface="Verdana"/>
              <a:sym typeface="Verdana"/>
            </a:endParaRPr>
          </a:p>
        </p:txBody>
      </p:sp>
      <p:sp>
        <p:nvSpPr>
          <p:cNvPr id="3" name="Rectangle 2"/>
          <p:cNvSpPr/>
          <p:nvPr/>
        </p:nvSpPr>
        <p:spPr>
          <a:xfrm>
            <a:off x="2571283" y="174709"/>
            <a:ext cx="3906840" cy="553998"/>
          </a:xfrm>
          <a:prstGeom prst="rect">
            <a:avLst/>
          </a:prstGeom>
        </p:spPr>
        <p:txBody>
          <a:bodyPr wrap="none">
            <a:spAutoFit/>
          </a:bodyPr>
          <a:lstStyle/>
          <a:p>
            <a:pPr algn="ctr"/>
            <a:r>
              <a:rPr lang="en-US" sz="3000" b="1" dirty="0" smtClean="0">
                <a:latin typeface="Gill Sans MT" panose="020B0502020104020203" pitchFamily="34" charset="0"/>
              </a:rPr>
              <a:t>OUM EMTALA Policies</a:t>
            </a:r>
            <a:endParaRPr lang="en-US" sz="3000" b="1" dirty="0">
              <a:latin typeface="Gill Sans MT" panose="020B0502020104020203" pitchFamily="34" charset="0"/>
            </a:endParaRPr>
          </a:p>
        </p:txBody>
      </p:sp>
      <p:sp>
        <p:nvSpPr>
          <p:cNvPr id="4" name="Rectangle 3"/>
          <p:cNvSpPr/>
          <p:nvPr/>
        </p:nvSpPr>
        <p:spPr>
          <a:xfrm>
            <a:off x="914400" y="749727"/>
            <a:ext cx="7220607" cy="3520964"/>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sz="2400" dirty="0" smtClean="0">
                <a:latin typeface="Gill Sans MT" panose="020B0502020104020203" pitchFamily="34" charset="0"/>
              </a:rPr>
              <a:t>EMS.001-EMTALA Signage</a:t>
            </a:r>
          </a:p>
          <a:p>
            <a:pPr marL="342900" indent="-342900">
              <a:lnSpc>
                <a:spcPct val="90000"/>
              </a:lnSpc>
              <a:spcBef>
                <a:spcPts val="1152"/>
              </a:spcBef>
              <a:buFont typeface="Arial" panose="020B0604020202020204" pitchFamily="34" charset="0"/>
              <a:buChar char="•"/>
            </a:pPr>
            <a:r>
              <a:rPr lang="en-US" sz="2400" dirty="0" smtClean="0">
                <a:latin typeface="Gill Sans MT" panose="020B0502020104020203" pitchFamily="34" charset="0"/>
              </a:rPr>
              <a:t>EMS.002-EMTALA Provision of On-Call Coverage</a:t>
            </a:r>
          </a:p>
          <a:p>
            <a:pPr marL="342900" indent="-342900">
              <a:lnSpc>
                <a:spcPct val="90000"/>
              </a:lnSpc>
              <a:spcBef>
                <a:spcPts val="1152"/>
              </a:spcBef>
              <a:buFont typeface="Arial" panose="020B0604020202020204" pitchFamily="34" charset="0"/>
              <a:buChar char="•"/>
            </a:pPr>
            <a:r>
              <a:rPr lang="en-US" sz="2400" dirty="0" smtClean="0">
                <a:latin typeface="Gill Sans MT" panose="020B0502020104020203" pitchFamily="34" charset="0"/>
              </a:rPr>
              <a:t>EMS.003- ETMALA Provision of Central Log</a:t>
            </a:r>
          </a:p>
          <a:p>
            <a:pPr marL="342900" indent="-342900">
              <a:lnSpc>
                <a:spcPct val="90000"/>
              </a:lnSpc>
              <a:spcBef>
                <a:spcPts val="1152"/>
              </a:spcBef>
              <a:buFont typeface="Arial" panose="020B0604020202020204" pitchFamily="34" charset="0"/>
              <a:buChar char="•"/>
            </a:pPr>
            <a:r>
              <a:rPr lang="en-US" sz="2400" dirty="0" smtClean="0">
                <a:latin typeface="Gill Sans MT" panose="020B0502020104020203" pitchFamily="34" charset="0"/>
              </a:rPr>
              <a:t>EMS.004-EMTALA Medical Screening Examination and Stabilization</a:t>
            </a:r>
          </a:p>
          <a:p>
            <a:pPr marL="342900" indent="-342900">
              <a:lnSpc>
                <a:spcPct val="90000"/>
              </a:lnSpc>
              <a:spcBef>
                <a:spcPts val="1152"/>
              </a:spcBef>
              <a:buFont typeface="Arial" panose="020B0604020202020204" pitchFamily="34" charset="0"/>
              <a:buChar char="•"/>
            </a:pPr>
            <a:r>
              <a:rPr lang="en-US" sz="2400" dirty="0" smtClean="0">
                <a:latin typeface="Gill Sans MT" panose="020B0502020104020203" pitchFamily="34" charset="0"/>
              </a:rPr>
              <a:t>EMS.005-EMTALA Transfer</a:t>
            </a:r>
          </a:p>
          <a:p>
            <a:pPr marL="342900" indent="-342900">
              <a:lnSpc>
                <a:spcPct val="90000"/>
              </a:lnSpc>
              <a:spcBef>
                <a:spcPts val="1152"/>
              </a:spcBef>
              <a:buFont typeface="Arial" panose="020B0604020202020204" pitchFamily="34" charset="0"/>
              <a:buChar char="•"/>
            </a:pPr>
            <a:r>
              <a:rPr lang="en-US" sz="2400" dirty="0" smtClean="0">
                <a:latin typeface="Gill Sans MT" panose="020B0502020104020203" pitchFamily="34" charset="0"/>
              </a:rPr>
              <a:t>EMS.006-EMTALA Definitions and General Requirements</a:t>
            </a:r>
          </a:p>
        </p:txBody>
      </p:sp>
    </p:spTree>
    <p:extLst>
      <p:ext uri="{BB962C8B-B14F-4D97-AF65-F5344CB8AC3E}">
        <p14:creationId xmlns:p14="http://schemas.microsoft.com/office/powerpoint/2010/main" val="83650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256" y="176287"/>
            <a:ext cx="7546428" cy="3139321"/>
          </a:xfrm>
          <a:prstGeom prst="rect">
            <a:avLst/>
          </a:prstGeom>
        </p:spPr>
        <p:txBody>
          <a:bodyPr wrap="square">
            <a:spAutoFit/>
          </a:bodyPr>
          <a:lstStyle/>
          <a:p>
            <a:pPr algn="ctr"/>
            <a:r>
              <a:rPr lang="en-US" sz="3000" b="1" dirty="0">
                <a:latin typeface="Gill Sans MT" panose="020B0502020104020203" pitchFamily="34" charset="0"/>
              </a:rPr>
              <a:t>Questions?</a:t>
            </a:r>
          </a:p>
          <a:p>
            <a:pPr algn="ctr"/>
            <a:endParaRPr lang="en-US" sz="3000" b="1" dirty="0">
              <a:latin typeface="Gill Sans MT" panose="020B0502020104020203" pitchFamily="34" charset="0"/>
            </a:endParaRPr>
          </a:p>
          <a:p>
            <a:pPr algn="ctr"/>
            <a:r>
              <a:rPr lang="en-US" sz="3000" b="1" dirty="0">
                <a:latin typeface="Gill Sans MT" panose="020B0502020104020203" pitchFamily="34" charset="0"/>
              </a:rPr>
              <a:t>Contact:</a:t>
            </a:r>
          </a:p>
          <a:p>
            <a:pPr algn="ctr"/>
            <a:r>
              <a:rPr lang="en-US" sz="2700" dirty="0" smtClean="0">
                <a:latin typeface="Gill Sans MT" panose="020B0502020104020203" pitchFamily="34" charset="0"/>
              </a:rPr>
              <a:t>Chloe Reid</a:t>
            </a:r>
            <a:endParaRPr lang="en-US" sz="2700" dirty="0">
              <a:latin typeface="Gill Sans MT" panose="020B0502020104020203" pitchFamily="34" charset="0"/>
            </a:endParaRPr>
          </a:p>
          <a:p>
            <a:pPr algn="ctr"/>
            <a:r>
              <a:rPr lang="en-US" sz="2700" dirty="0">
                <a:latin typeface="Gill Sans MT" panose="020B0502020104020203" pitchFamily="34" charset="0"/>
              </a:rPr>
              <a:t>EMTALA Internal Compliance Manager</a:t>
            </a:r>
          </a:p>
          <a:p>
            <a:pPr algn="ctr"/>
            <a:r>
              <a:rPr lang="en-US" sz="2700" dirty="0">
                <a:latin typeface="Gill Sans MT" panose="020B0502020104020203" pitchFamily="34" charset="0"/>
              </a:rPr>
              <a:t>Telephone:  405-271-0990</a:t>
            </a:r>
          </a:p>
          <a:p>
            <a:pPr algn="ctr"/>
            <a:r>
              <a:rPr lang="en-US" sz="2700" dirty="0">
                <a:latin typeface="Gill Sans MT" panose="020B0502020104020203" pitchFamily="34" charset="0"/>
              </a:rPr>
              <a:t>Email: </a:t>
            </a:r>
            <a:r>
              <a:rPr lang="en-US" sz="2700" dirty="0" smtClean="0">
                <a:latin typeface="Gill Sans MT" panose="020B0502020104020203" pitchFamily="34" charset="0"/>
              </a:rPr>
              <a:t>chloe.reid@oumedicine.com</a:t>
            </a:r>
            <a:endParaRPr lang="en-US" sz="2700" dirty="0">
              <a:latin typeface="Gill Sans MT" panose="020B0502020104020203" pitchFamily="34" charset="0"/>
            </a:endParaRPr>
          </a:p>
        </p:txBody>
      </p:sp>
      <p:pic>
        <p:nvPicPr>
          <p:cNvPr id="3" name="Picture 2" descr="Original file ‎ (SVG file, nominally 256 × 256 pixel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166" y="3846785"/>
            <a:ext cx="1886607" cy="1886607"/>
          </a:xfrm>
          <a:prstGeom prst="rect">
            <a:avLst/>
          </a:prstGeom>
        </p:spPr>
      </p:pic>
    </p:spTree>
    <p:extLst>
      <p:ext uri="{BB962C8B-B14F-4D97-AF65-F5344CB8AC3E}">
        <p14:creationId xmlns:p14="http://schemas.microsoft.com/office/powerpoint/2010/main" val="333510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11958" y="177201"/>
            <a:ext cx="6272784" cy="1015663"/>
          </a:xfrm>
          <a:prstGeom prst="rect">
            <a:avLst/>
          </a:prstGeom>
        </p:spPr>
        <p:txBody>
          <a:bodyPr wrap="square">
            <a:spAutoFit/>
          </a:bodyPr>
          <a:lstStyle/>
          <a:p>
            <a:pPr algn="ctr"/>
            <a:r>
              <a:rPr lang="en-US" altLang="en-US" sz="3000" b="1" dirty="0">
                <a:latin typeface="Gill Sans MT" panose="020B0502020104020203" pitchFamily="34" charset="0"/>
              </a:rPr>
              <a:t>Emergency Medical Treatment &amp; </a:t>
            </a:r>
            <a:br>
              <a:rPr lang="en-US" altLang="en-US" sz="3000" b="1" dirty="0">
                <a:latin typeface="Gill Sans MT" panose="020B0502020104020203" pitchFamily="34" charset="0"/>
              </a:rPr>
            </a:br>
            <a:r>
              <a:rPr lang="en-US" altLang="en-US" sz="3000" b="1" dirty="0">
                <a:latin typeface="Gill Sans MT" panose="020B0502020104020203" pitchFamily="34" charset="0"/>
              </a:rPr>
              <a:t>Active Labor Act</a:t>
            </a:r>
            <a:endParaRPr lang="en-US" sz="3000" b="1" dirty="0">
              <a:latin typeface="Gill Sans MT" panose="020B0502020104020203" pitchFamily="34" charset="0"/>
            </a:endParaRPr>
          </a:p>
        </p:txBody>
      </p:sp>
      <p:sp>
        <p:nvSpPr>
          <p:cNvPr id="8" name="Rectangle 7"/>
          <p:cNvSpPr/>
          <p:nvPr/>
        </p:nvSpPr>
        <p:spPr>
          <a:xfrm>
            <a:off x="756745" y="1537641"/>
            <a:ext cx="7598979" cy="2714589"/>
          </a:xfrm>
          <a:prstGeom prst="rect">
            <a:avLst/>
          </a:prstGeom>
        </p:spPr>
        <p:txBody>
          <a:bodyPr wrap="square">
            <a:spAutoFit/>
          </a:bodyPr>
          <a:lstStyle/>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If patient has emergency medical condition, provide stabilizing treatment</a:t>
            </a:r>
          </a:p>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Transfer only if: hospital does not have capacity or capability to treat patient and benefits of transfer outweigh risks; or patient requests transfer</a:t>
            </a:r>
          </a:p>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If no emergency medical condition exists, no further EMTALA obligations</a:t>
            </a:r>
          </a:p>
        </p:txBody>
      </p:sp>
    </p:spTree>
    <p:extLst>
      <p:ext uri="{BB962C8B-B14F-4D97-AF65-F5344CB8AC3E}">
        <p14:creationId xmlns:p14="http://schemas.microsoft.com/office/powerpoint/2010/main" val="2689248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12928" y="175054"/>
            <a:ext cx="4697120" cy="553998"/>
          </a:xfrm>
          <a:prstGeom prst="rect">
            <a:avLst/>
          </a:prstGeom>
        </p:spPr>
        <p:txBody>
          <a:bodyPr wrap="none">
            <a:spAutoFit/>
          </a:bodyPr>
          <a:lstStyle/>
          <a:p>
            <a:r>
              <a:rPr lang="en-US" altLang="en-US" sz="3000" b="1" dirty="0">
                <a:latin typeface="Gill Sans MT" panose="020B0502020104020203" pitchFamily="34" charset="0"/>
              </a:rPr>
              <a:t>EMTALA does </a:t>
            </a:r>
            <a:r>
              <a:rPr lang="en-US" altLang="en-US" sz="3000" b="1" u="sng" dirty="0">
                <a:latin typeface="Gill Sans MT" panose="020B0502020104020203" pitchFamily="34" charset="0"/>
              </a:rPr>
              <a:t>not</a:t>
            </a:r>
            <a:r>
              <a:rPr lang="en-US" altLang="en-US" sz="3000" b="1" dirty="0">
                <a:latin typeface="Gill Sans MT" panose="020B0502020104020203" pitchFamily="34" charset="0"/>
              </a:rPr>
              <a:t> apply to:</a:t>
            </a:r>
            <a:endParaRPr lang="en-US" sz="3000" b="1" dirty="0">
              <a:latin typeface="Gill Sans MT" panose="020B0502020104020203" pitchFamily="34" charset="0"/>
            </a:endParaRPr>
          </a:p>
        </p:txBody>
      </p:sp>
      <p:sp>
        <p:nvSpPr>
          <p:cNvPr id="8" name="Rectangle 7"/>
          <p:cNvSpPr/>
          <p:nvPr/>
        </p:nvSpPr>
        <p:spPr>
          <a:xfrm>
            <a:off x="851339" y="1105357"/>
            <a:ext cx="7441324" cy="4007251"/>
          </a:xfrm>
          <a:prstGeom prst="rect">
            <a:avLst/>
          </a:prstGeom>
        </p:spPr>
        <p:txBody>
          <a:bodyPr wrap="square">
            <a:spAutoFit/>
          </a:bodyPr>
          <a:lstStyle/>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Inpatients of the hospital with emergency medical conditions</a:t>
            </a:r>
          </a:p>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Outpatients of the hospital once they are registered</a:t>
            </a:r>
          </a:p>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The transfer of an inpatient from one hospital to OU Medicine for emergency care, specialized services, testing, or procedures</a:t>
            </a:r>
          </a:p>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Individual screened and no </a:t>
            </a:r>
            <a:r>
              <a:rPr lang="en-US" altLang="en-US" sz="2400" dirty="0" smtClean="0">
                <a:latin typeface="Gill Sans MT" panose="020B0502020104020203" pitchFamily="34" charset="0"/>
              </a:rPr>
              <a:t>Emergency Medical Condition is present</a:t>
            </a:r>
            <a:endParaRPr lang="en-US" altLang="en-US" sz="2400" dirty="0">
              <a:latin typeface="Gill Sans MT" panose="020B0502020104020203" pitchFamily="34" charset="0"/>
            </a:endParaRPr>
          </a:p>
          <a:p>
            <a:pPr marL="342900" indent="-342900">
              <a:lnSpc>
                <a:spcPct val="90000"/>
              </a:lnSpc>
              <a:spcBef>
                <a:spcPct val="40000"/>
              </a:spcBef>
              <a:buFont typeface="Arial" panose="020B0604020202020204" pitchFamily="34" charset="0"/>
              <a:buChar char="•"/>
            </a:pPr>
            <a:r>
              <a:rPr lang="en-US" altLang="en-US" sz="2400" dirty="0">
                <a:latin typeface="Gill Sans MT" panose="020B0502020104020203" pitchFamily="34" charset="0"/>
              </a:rPr>
              <a:t>Individual presents at ED and requests treatment for non-emergency purpose or preventive care</a:t>
            </a:r>
          </a:p>
        </p:txBody>
      </p:sp>
    </p:spTree>
    <p:extLst>
      <p:ext uri="{BB962C8B-B14F-4D97-AF65-F5344CB8AC3E}">
        <p14:creationId xmlns:p14="http://schemas.microsoft.com/office/powerpoint/2010/main" val="1518129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8998" y="176132"/>
            <a:ext cx="5535491" cy="553998"/>
          </a:xfrm>
          <a:prstGeom prst="rect">
            <a:avLst/>
          </a:prstGeom>
        </p:spPr>
        <p:txBody>
          <a:bodyPr wrap="none">
            <a:spAutoFit/>
          </a:bodyPr>
          <a:lstStyle/>
          <a:p>
            <a:pPr algn="ctr"/>
            <a:r>
              <a:rPr lang="en-US" altLang="en-US" sz="3000" b="1" dirty="0">
                <a:latin typeface="Gill Sans MT" panose="020B0502020104020203" pitchFamily="34" charset="0"/>
              </a:rPr>
              <a:t>Medical Screening Examinations</a:t>
            </a:r>
            <a:endParaRPr lang="en-US" sz="3000" b="1" dirty="0">
              <a:latin typeface="Gill Sans MT" panose="020B0502020104020203" pitchFamily="34" charset="0"/>
            </a:endParaRPr>
          </a:p>
        </p:txBody>
      </p:sp>
      <p:sp>
        <p:nvSpPr>
          <p:cNvPr id="6" name="Rectangle 5"/>
          <p:cNvSpPr/>
          <p:nvPr/>
        </p:nvSpPr>
        <p:spPr>
          <a:xfrm>
            <a:off x="809297" y="1016269"/>
            <a:ext cx="7367751" cy="3391698"/>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Perform appropriate screening based on hospital’s capability &amp; </a:t>
            </a:r>
            <a:r>
              <a:rPr lang="en-US" altLang="en-US" sz="2400" dirty="0" smtClean="0">
                <a:latin typeface="Gill Sans MT" panose="020B0502020104020203" pitchFamily="34" charset="0"/>
              </a:rPr>
              <a:t>capacity</a:t>
            </a:r>
            <a:endParaRPr lang="en-US" altLang="en-US" sz="2400" dirty="0">
              <a:latin typeface="Gill Sans MT" panose="020B0502020104020203" pitchFamily="34" charset="0"/>
            </a:endParaRPr>
          </a:p>
          <a:p>
            <a:pPr marL="342900" indent="-342900">
              <a:lnSpc>
                <a:spcPct val="90000"/>
              </a:lnSpc>
              <a:spcBef>
                <a:spcPts val="1152"/>
              </a:spcBef>
              <a:buFont typeface="Arial" panose="020B0604020202020204" pitchFamily="34" charset="0"/>
              <a:buChar char="•"/>
            </a:pPr>
            <a:r>
              <a:rPr lang="en-US" altLang="en-US" sz="2400" dirty="0" smtClean="0">
                <a:solidFill>
                  <a:schemeClr val="tx1"/>
                </a:solidFill>
                <a:latin typeface="Gill Sans MT" panose="020B0502020104020203" pitchFamily="34" charset="0"/>
              </a:rPr>
              <a:t>Follow process </a:t>
            </a:r>
            <a:r>
              <a:rPr lang="en-US" altLang="en-US" sz="2400" dirty="0">
                <a:solidFill>
                  <a:schemeClr val="tx1"/>
                </a:solidFill>
                <a:latin typeface="Gill Sans MT" panose="020B0502020104020203" pitchFamily="34" charset="0"/>
              </a:rPr>
              <a:t>to </a:t>
            </a:r>
            <a:r>
              <a:rPr lang="en-US" altLang="en-US" sz="2400" dirty="0" smtClean="0">
                <a:solidFill>
                  <a:schemeClr val="tx1"/>
                </a:solidFill>
                <a:latin typeface="Gill Sans MT" panose="020B0502020104020203" pitchFamily="34" charset="0"/>
              </a:rPr>
              <a:t>determine</a:t>
            </a:r>
            <a:r>
              <a:rPr lang="en-US" altLang="en-US" sz="2400" dirty="0" smtClean="0">
                <a:latin typeface="Gill Sans MT" panose="020B0502020104020203" pitchFamily="34" charset="0"/>
              </a:rPr>
              <a:t>, </a:t>
            </a:r>
            <a:r>
              <a:rPr lang="en-US" altLang="en-US" sz="2400" dirty="0">
                <a:latin typeface="Gill Sans MT" panose="020B0502020104020203" pitchFamily="34" charset="0"/>
              </a:rPr>
              <a:t>with reasonable clinical confidence, whether patient has </a:t>
            </a:r>
            <a:r>
              <a:rPr lang="en-US" altLang="en-US" sz="2400" dirty="0" smtClean="0">
                <a:latin typeface="Gill Sans MT" panose="020B0502020104020203" pitchFamily="34" charset="0"/>
              </a:rPr>
              <a:t>an Emergency Medical Condition</a:t>
            </a:r>
            <a:endParaRPr lang="en-US" altLang="en-US" sz="2400" dirty="0">
              <a:latin typeface="Gill Sans MT" panose="020B0502020104020203" pitchFamily="34" charset="0"/>
            </a:endParaRP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May follow normal registration procedures – but cannot delay </a:t>
            </a:r>
            <a:r>
              <a:rPr lang="en-US" altLang="en-US" sz="2400" dirty="0" smtClean="0">
                <a:latin typeface="Gill Sans MT" panose="020B0502020104020203" pitchFamily="34" charset="0"/>
              </a:rPr>
              <a:t>Medical Screening Examination </a:t>
            </a:r>
            <a:r>
              <a:rPr lang="en-US" altLang="en-US" sz="2400" dirty="0">
                <a:latin typeface="Gill Sans MT" panose="020B0502020104020203" pitchFamily="34" charset="0"/>
              </a:rPr>
              <a:t>or stabilizing treatment for pre-authorization or “unduly discourage” individuals from remaining for screening</a:t>
            </a:r>
          </a:p>
        </p:txBody>
      </p:sp>
    </p:spTree>
    <p:extLst>
      <p:ext uri="{BB962C8B-B14F-4D97-AF65-F5344CB8AC3E}">
        <p14:creationId xmlns:p14="http://schemas.microsoft.com/office/powerpoint/2010/main" val="412524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8097" y="178132"/>
            <a:ext cx="5173211" cy="553998"/>
          </a:xfrm>
          <a:prstGeom prst="rect">
            <a:avLst/>
          </a:prstGeom>
        </p:spPr>
        <p:txBody>
          <a:bodyPr wrap="none">
            <a:spAutoFit/>
          </a:bodyPr>
          <a:lstStyle/>
          <a:p>
            <a:pPr algn="ctr"/>
            <a:r>
              <a:rPr lang="en-US" altLang="en-US" sz="3000" b="1" dirty="0">
                <a:latin typeface="Gill Sans MT" panose="020B0502020104020203" pitchFamily="34" charset="0"/>
              </a:rPr>
              <a:t>Emergency Medical Condition</a:t>
            </a:r>
            <a:endParaRPr lang="en-US" sz="3000" b="1" dirty="0">
              <a:latin typeface="Gill Sans MT" panose="020B0502020104020203" pitchFamily="34" charset="0"/>
            </a:endParaRPr>
          </a:p>
        </p:txBody>
      </p:sp>
      <p:sp>
        <p:nvSpPr>
          <p:cNvPr id="6" name="Rectangle 5"/>
          <p:cNvSpPr/>
          <p:nvPr/>
        </p:nvSpPr>
        <p:spPr>
          <a:xfrm>
            <a:off x="725214" y="823431"/>
            <a:ext cx="7598979" cy="3102388"/>
          </a:xfrm>
          <a:prstGeom prst="rect">
            <a:avLst/>
          </a:prstGeom>
        </p:spPr>
        <p:txBody>
          <a:bodyPr wrap="square">
            <a:spAutoFit/>
          </a:bodyPr>
          <a:lstStyle/>
          <a:p>
            <a:pPr marL="342900" indent="-342900">
              <a:lnSpc>
                <a:spcPct val="90000"/>
              </a:lnSpc>
              <a:spcBef>
                <a:spcPct val="50000"/>
              </a:spcBef>
              <a:buFont typeface="Arial" panose="020B0604020202020204" pitchFamily="34" charset="0"/>
              <a:buChar char="•"/>
            </a:pPr>
            <a:r>
              <a:rPr lang="en-US" altLang="en-US" sz="2400" dirty="0">
                <a:latin typeface="Gill Sans MT" panose="020B0502020104020203" pitchFamily="34" charset="0"/>
              </a:rPr>
              <a:t>Acute symptoms of sufficient </a:t>
            </a:r>
            <a:r>
              <a:rPr lang="en-US" altLang="en-US" sz="2400" dirty="0" smtClean="0">
                <a:latin typeface="Gill Sans MT" panose="020B0502020104020203" pitchFamily="34" charset="0"/>
              </a:rPr>
              <a:t>severity (including severe pain, psychiatric disturbances and/or symptoms of substance abuse) </a:t>
            </a:r>
            <a:r>
              <a:rPr lang="en-US" altLang="en-US" sz="2400" dirty="0">
                <a:latin typeface="Gill Sans MT" panose="020B0502020104020203" pitchFamily="34" charset="0"/>
              </a:rPr>
              <a:t>such that absence of treatment could:</a:t>
            </a:r>
          </a:p>
          <a:p>
            <a:pPr lvl="1">
              <a:lnSpc>
                <a:spcPct val="90000"/>
              </a:lnSpc>
              <a:spcBef>
                <a:spcPct val="50000"/>
              </a:spcBef>
            </a:pPr>
            <a:endParaRPr lang="en-US" altLang="en-US" sz="1800" dirty="0" smtClean="0">
              <a:latin typeface="Gill Sans MT" panose="020B0502020104020203" pitchFamily="34" charset="0"/>
            </a:endParaRPr>
          </a:p>
          <a:p>
            <a:pPr lvl="1">
              <a:lnSpc>
                <a:spcPct val="90000"/>
              </a:lnSpc>
              <a:spcBef>
                <a:spcPct val="50000"/>
              </a:spcBef>
            </a:pPr>
            <a:endParaRPr lang="en-US" altLang="en-US" sz="1800" dirty="0">
              <a:latin typeface="Gill Sans MT" panose="020B0502020104020203" pitchFamily="34" charset="0"/>
            </a:endParaRPr>
          </a:p>
          <a:p>
            <a:pPr lvl="1">
              <a:lnSpc>
                <a:spcPct val="90000"/>
              </a:lnSpc>
              <a:spcBef>
                <a:spcPct val="50000"/>
              </a:spcBef>
            </a:pPr>
            <a:endParaRPr lang="en-US" altLang="en-US" sz="1800" dirty="0">
              <a:latin typeface="Gill Sans MT" panose="020B0502020104020203" pitchFamily="34" charset="0"/>
            </a:endParaRPr>
          </a:p>
          <a:p>
            <a:pPr marL="342900" indent="-342900">
              <a:lnSpc>
                <a:spcPct val="90000"/>
              </a:lnSpc>
              <a:spcBef>
                <a:spcPct val="50000"/>
              </a:spcBef>
              <a:buFont typeface="Arial" panose="020B0604020202020204" pitchFamily="34" charset="0"/>
              <a:buChar char="•"/>
            </a:pPr>
            <a:r>
              <a:rPr lang="en-US" altLang="en-US" sz="2400" dirty="0" smtClean="0">
                <a:latin typeface="Gill Sans MT" panose="020B0502020104020203" pitchFamily="34" charset="0"/>
              </a:rPr>
              <a:t>Pregnant </a:t>
            </a:r>
            <a:r>
              <a:rPr lang="en-US" altLang="en-US" sz="2400" dirty="0">
                <a:latin typeface="Gill Sans MT" panose="020B0502020104020203" pitchFamily="34" charset="0"/>
              </a:rPr>
              <a:t>woman having contractions (at any stage of pregnancy) has </a:t>
            </a:r>
            <a:r>
              <a:rPr lang="en-US" altLang="en-US" sz="2400" dirty="0" smtClean="0">
                <a:latin typeface="Gill Sans MT" panose="020B0502020104020203" pitchFamily="34" charset="0"/>
              </a:rPr>
              <a:t>Emergency Medical Condition </a:t>
            </a:r>
            <a:r>
              <a:rPr lang="en-US" altLang="en-US" sz="2400" dirty="0">
                <a:latin typeface="Gill Sans MT" panose="020B0502020104020203" pitchFamily="34" charset="0"/>
              </a:rPr>
              <a:t>if</a:t>
            </a:r>
            <a:r>
              <a:rPr lang="en-US" altLang="en-US" sz="2400" dirty="0" smtClean="0">
                <a:latin typeface="Gill Sans MT" panose="020B0502020104020203" pitchFamily="34" charset="0"/>
              </a:rPr>
              <a:t>:</a:t>
            </a:r>
            <a:endParaRPr lang="en-US" altLang="en-US" sz="2400" dirty="0">
              <a:latin typeface="Gill Sans MT" panose="020B0502020104020203" pitchFamily="34" charset="0"/>
            </a:endParaRPr>
          </a:p>
        </p:txBody>
      </p:sp>
      <p:sp>
        <p:nvSpPr>
          <p:cNvPr id="2" name="TextBox 1"/>
          <p:cNvSpPr txBox="1"/>
          <p:nvPr/>
        </p:nvSpPr>
        <p:spPr>
          <a:xfrm>
            <a:off x="1061543" y="1897864"/>
            <a:ext cx="6926317" cy="1117229"/>
          </a:xfrm>
          <a:prstGeom prst="rect">
            <a:avLst/>
          </a:prstGeom>
          <a:noFill/>
        </p:spPr>
        <p:txBody>
          <a:bodyPr wrap="square" rtlCol="0">
            <a:spAutoFit/>
          </a:bodyPr>
          <a:lstStyle/>
          <a:p>
            <a:pPr marL="285750" lvl="2" indent="-285750">
              <a:lnSpc>
                <a:spcPct val="90000"/>
              </a:lnSpc>
              <a:spcBef>
                <a:spcPct val="50000"/>
              </a:spcBef>
              <a:buFont typeface="Wingdings" panose="05000000000000000000" pitchFamily="2" charset="2"/>
              <a:buChar char="§"/>
            </a:pPr>
            <a:r>
              <a:rPr lang="en-US" altLang="en-US" sz="1800" dirty="0">
                <a:latin typeface="Gill Sans MT" panose="020B0502020104020203" pitchFamily="34" charset="0"/>
              </a:rPr>
              <a:t>Place health of individual in serious jeopardy; or</a:t>
            </a:r>
          </a:p>
          <a:p>
            <a:pPr marL="285750" lvl="2" indent="-285750">
              <a:lnSpc>
                <a:spcPct val="90000"/>
              </a:lnSpc>
              <a:spcBef>
                <a:spcPct val="50000"/>
              </a:spcBef>
              <a:buFont typeface="Wingdings" panose="05000000000000000000" pitchFamily="2" charset="2"/>
              <a:buChar char="§"/>
            </a:pPr>
            <a:r>
              <a:rPr lang="en-US" altLang="en-US" sz="1800" dirty="0">
                <a:latin typeface="Gill Sans MT" panose="020B0502020104020203" pitchFamily="34" charset="0"/>
              </a:rPr>
              <a:t>Cause serious impairment of bodily function; or</a:t>
            </a:r>
          </a:p>
          <a:p>
            <a:pPr marL="285750" lvl="2" indent="-285750">
              <a:lnSpc>
                <a:spcPct val="90000"/>
              </a:lnSpc>
              <a:spcBef>
                <a:spcPct val="50000"/>
              </a:spcBef>
              <a:buFont typeface="Wingdings" panose="05000000000000000000" pitchFamily="2" charset="2"/>
              <a:buChar char="§"/>
            </a:pPr>
            <a:r>
              <a:rPr lang="en-US" altLang="en-US" sz="1800" dirty="0">
                <a:latin typeface="Gill Sans MT" panose="020B0502020104020203" pitchFamily="34" charset="0"/>
              </a:rPr>
              <a:t>Cause serious dysfunction of organ or body </a:t>
            </a:r>
            <a:r>
              <a:rPr lang="en-US" altLang="en-US" sz="1800" dirty="0" smtClean="0">
                <a:latin typeface="Gill Sans MT" panose="020B0502020104020203" pitchFamily="34" charset="0"/>
              </a:rPr>
              <a:t>part</a:t>
            </a:r>
            <a:endParaRPr lang="en-US" altLang="en-US" sz="1800" dirty="0">
              <a:latin typeface="Gill Sans MT" panose="020B0502020104020203" pitchFamily="34" charset="0"/>
            </a:endParaRPr>
          </a:p>
        </p:txBody>
      </p:sp>
      <p:sp>
        <p:nvSpPr>
          <p:cNvPr id="3" name="TextBox 2"/>
          <p:cNvSpPr txBox="1"/>
          <p:nvPr/>
        </p:nvSpPr>
        <p:spPr>
          <a:xfrm>
            <a:off x="1061543" y="4016467"/>
            <a:ext cx="6653048" cy="729430"/>
          </a:xfrm>
          <a:prstGeom prst="rect">
            <a:avLst/>
          </a:prstGeom>
          <a:noFill/>
        </p:spPr>
        <p:txBody>
          <a:bodyPr wrap="square" rtlCol="0">
            <a:spAutoFit/>
          </a:bodyPr>
          <a:lstStyle/>
          <a:p>
            <a:pPr marL="285750" lvl="1" indent="-285750">
              <a:lnSpc>
                <a:spcPct val="90000"/>
              </a:lnSpc>
              <a:spcBef>
                <a:spcPct val="50000"/>
              </a:spcBef>
              <a:buFont typeface="Wingdings" panose="05000000000000000000" pitchFamily="2" charset="2"/>
              <a:buChar char="§"/>
            </a:pPr>
            <a:r>
              <a:rPr lang="en-US" altLang="en-US" sz="1800" dirty="0">
                <a:latin typeface="Gill Sans MT" panose="020B0502020104020203" pitchFamily="34" charset="0"/>
              </a:rPr>
              <a:t>Inadequate time for safe transfer before delivery; or</a:t>
            </a:r>
          </a:p>
          <a:p>
            <a:pPr marL="285750" lvl="1" indent="-285750">
              <a:lnSpc>
                <a:spcPct val="90000"/>
              </a:lnSpc>
              <a:spcBef>
                <a:spcPct val="50000"/>
              </a:spcBef>
              <a:buFont typeface="Wingdings" panose="05000000000000000000" pitchFamily="2" charset="2"/>
              <a:buChar char="§"/>
            </a:pPr>
            <a:r>
              <a:rPr lang="en-US" altLang="en-US" sz="1800" dirty="0">
                <a:latin typeface="Gill Sans MT" panose="020B0502020104020203" pitchFamily="34" charset="0"/>
              </a:rPr>
              <a:t>Transfer poses threat to health or safety to woman or infant</a:t>
            </a:r>
            <a:endParaRPr lang="en-US" altLang="en-US" sz="1200" dirty="0">
              <a:latin typeface="Gill Sans MT" panose="020B0502020104020203" pitchFamily="34" charset="0"/>
            </a:endParaRPr>
          </a:p>
        </p:txBody>
      </p:sp>
    </p:spTree>
    <p:extLst>
      <p:ext uri="{BB962C8B-B14F-4D97-AF65-F5344CB8AC3E}">
        <p14:creationId xmlns:p14="http://schemas.microsoft.com/office/powerpoint/2010/main" val="775186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6459" y="177362"/>
            <a:ext cx="6665976" cy="1015663"/>
          </a:xfrm>
          <a:prstGeom prst="rect">
            <a:avLst/>
          </a:prstGeom>
        </p:spPr>
        <p:txBody>
          <a:bodyPr wrap="square">
            <a:spAutoFit/>
          </a:bodyPr>
          <a:lstStyle/>
          <a:p>
            <a:pPr algn="ctr"/>
            <a:r>
              <a:rPr lang="en-US" altLang="en-US" sz="3000" b="1" dirty="0">
                <a:latin typeface="Gill Sans MT" panose="020B0502020104020203" pitchFamily="34" charset="0"/>
              </a:rPr>
              <a:t>If Patient Has Emergency </a:t>
            </a:r>
            <a:br>
              <a:rPr lang="en-US" altLang="en-US" sz="3000" b="1" dirty="0">
                <a:latin typeface="Gill Sans MT" panose="020B0502020104020203" pitchFamily="34" charset="0"/>
              </a:rPr>
            </a:br>
            <a:r>
              <a:rPr lang="en-US" altLang="en-US" sz="3000" b="1" dirty="0">
                <a:latin typeface="Gill Sans MT" panose="020B0502020104020203" pitchFamily="34" charset="0"/>
              </a:rPr>
              <a:t>Medical Condition . . .</a:t>
            </a:r>
            <a:endParaRPr lang="en-US" sz="3000" b="1" dirty="0">
              <a:latin typeface="Gill Sans MT" panose="020B0502020104020203" pitchFamily="34" charset="0"/>
            </a:endParaRPr>
          </a:p>
        </p:txBody>
      </p:sp>
      <p:sp>
        <p:nvSpPr>
          <p:cNvPr id="5" name="Rectangle 4"/>
          <p:cNvSpPr/>
          <p:nvPr/>
        </p:nvSpPr>
        <p:spPr>
          <a:xfrm>
            <a:off x="777765" y="1422185"/>
            <a:ext cx="7483365" cy="3110595"/>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Provide necessary stabilizing treatment – medical treatment of </a:t>
            </a:r>
            <a:r>
              <a:rPr lang="en-US" altLang="en-US" sz="2400" dirty="0" smtClean="0">
                <a:latin typeface="Gill Sans MT" panose="020B0502020104020203" pitchFamily="34" charset="0"/>
              </a:rPr>
              <a:t>Emergency Medical Condition </a:t>
            </a:r>
            <a:r>
              <a:rPr lang="en-US" altLang="en-US" sz="2400" dirty="0">
                <a:latin typeface="Gill Sans MT" panose="020B0502020104020203" pitchFamily="34" charset="0"/>
              </a:rPr>
              <a:t>so that no material deterioration of condition is likely</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Provide for appropriate transfer – provide medical treatment within capability and capacity to minimize risks to patient</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Woman in true labor – deliver baby and placenta or transfer appropriately</a:t>
            </a:r>
          </a:p>
        </p:txBody>
      </p:sp>
    </p:spTree>
    <p:extLst>
      <p:ext uri="{BB962C8B-B14F-4D97-AF65-F5344CB8AC3E}">
        <p14:creationId xmlns:p14="http://schemas.microsoft.com/office/powerpoint/2010/main" val="383386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645" y="183275"/>
            <a:ext cx="5349542" cy="553998"/>
          </a:xfrm>
          <a:prstGeom prst="rect">
            <a:avLst/>
          </a:prstGeom>
        </p:spPr>
        <p:txBody>
          <a:bodyPr wrap="none">
            <a:spAutoFit/>
          </a:bodyPr>
          <a:lstStyle/>
          <a:p>
            <a:pPr algn="ctr"/>
            <a:r>
              <a:rPr lang="en-US" altLang="en-US" sz="3000" b="1" dirty="0">
                <a:latin typeface="Gill Sans MT" panose="020B0502020104020203" pitchFamily="34" charset="0"/>
              </a:rPr>
              <a:t>Transfers </a:t>
            </a:r>
            <a:r>
              <a:rPr lang="en-US" altLang="en-US" sz="3000" b="1" i="1" dirty="0">
                <a:latin typeface="Gill Sans MT" panose="020B0502020104020203" pitchFamily="34" charset="0"/>
              </a:rPr>
              <a:t>Out</a:t>
            </a:r>
            <a:r>
              <a:rPr lang="en-US" altLang="en-US" sz="3000" b="1" dirty="0">
                <a:latin typeface="Gill Sans MT" panose="020B0502020104020203" pitchFamily="34" charset="0"/>
              </a:rPr>
              <a:t> Permitted </a:t>
            </a:r>
            <a:r>
              <a:rPr lang="en-US" altLang="en-US" sz="3000" b="1" i="1" dirty="0">
                <a:latin typeface="Gill Sans MT" panose="020B0502020104020203" pitchFamily="34" charset="0"/>
              </a:rPr>
              <a:t>only </a:t>
            </a:r>
            <a:r>
              <a:rPr lang="en-US" altLang="en-US" sz="3000" b="1" dirty="0">
                <a:latin typeface="Gill Sans MT" panose="020B0502020104020203" pitchFamily="34" charset="0"/>
              </a:rPr>
              <a:t>…</a:t>
            </a:r>
            <a:endParaRPr lang="en-US" sz="3000" b="1" dirty="0">
              <a:latin typeface="Gill Sans MT" panose="020B0502020104020203" pitchFamily="34" charset="0"/>
            </a:endParaRPr>
          </a:p>
        </p:txBody>
      </p:sp>
      <p:sp>
        <p:nvSpPr>
          <p:cNvPr id="3" name="Rectangle 2"/>
          <p:cNvSpPr/>
          <p:nvPr/>
        </p:nvSpPr>
        <p:spPr>
          <a:xfrm>
            <a:off x="872359" y="917906"/>
            <a:ext cx="5265682" cy="4347777"/>
          </a:xfrm>
          <a:prstGeom prst="rect">
            <a:avLst/>
          </a:prstGeom>
        </p:spPr>
        <p:txBody>
          <a:bodyPr wrap="square">
            <a:spAutoFit/>
          </a:bodyPr>
          <a:lstStyle/>
          <a:p>
            <a:pPr marL="257175" indent="-257175">
              <a:lnSpc>
                <a:spcPct val="90000"/>
              </a:lnSpc>
              <a:spcBef>
                <a:spcPts val="1152"/>
              </a:spcBef>
              <a:buFont typeface="Arial" panose="020B0604020202020204" pitchFamily="34" charset="0"/>
              <a:buChar char="•"/>
            </a:pPr>
            <a:r>
              <a:rPr lang="en-US" altLang="en-US" sz="2400" i="1" dirty="0">
                <a:latin typeface="Gill Sans MT" panose="020B0502020104020203"/>
              </a:rPr>
              <a:t>If physician determines transfer is necessary</a:t>
            </a:r>
            <a:r>
              <a:rPr lang="en-US" altLang="en-US" sz="2400" dirty="0">
                <a:latin typeface="Gill Sans MT" panose="020B0502020104020203"/>
              </a:rPr>
              <a:t>:  physician assesses benefits &amp; risks and determines that medical benefits outweigh risks of transfer; physician must complete and sign transfer form and obtain patient signature.</a:t>
            </a:r>
          </a:p>
          <a:p>
            <a:pPr marL="257175" indent="-257175">
              <a:lnSpc>
                <a:spcPct val="90000"/>
              </a:lnSpc>
              <a:spcBef>
                <a:spcPts val="1152"/>
              </a:spcBef>
              <a:buFont typeface="Arial" panose="020B0604020202020204" pitchFamily="34" charset="0"/>
              <a:buChar char="•"/>
            </a:pPr>
            <a:r>
              <a:rPr lang="en-US" altLang="en-US" sz="2400" i="1" dirty="0">
                <a:latin typeface="Gill Sans MT" panose="020B0502020104020203"/>
              </a:rPr>
              <a:t>If patient requests the transfer:  </a:t>
            </a:r>
            <a:r>
              <a:rPr lang="en-US" altLang="en-US" sz="2400" dirty="0">
                <a:latin typeface="Gill Sans MT" panose="020B0502020104020203"/>
              </a:rPr>
              <a:t>assigned nurse will complete transfer consent form, physician explains risks and </a:t>
            </a:r>
            <a:r>
              <a:rPr lang="en-US" altLang="en-US" sz="2400" dirty="0" smtClean="0">
                <a:latin typeface="Gill Sans MT" panose="020B0502020104020203"/>
              </a:rPr>
              <a:t>benefits, and </a:t>
            </a:r>
            <a:r>
              <a:rPr lang="en-US" altLang="en-US" sz="2400" dirty="0">
                <a:latin typeface="Gill Sans MT" panose="020B0502020104020203"/>
              </a:rPr>
              <a:t>patient signs the transfer form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427" y="2291255"/>
            <a:ext cx="2791186" cy="194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150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0448" y="173740"/>
            <a:ext cx="3457998" cy="553998"/>
          </a:xfrm>
          <a:prstGeom prst="rect">
            <a:avLst/>
          </a:prstGeom>
        </p:spPr>
        <p:txBody>
          <a:bodyPr wrap="none">
            <a:spAutoFit/>
          </a:bodyPr>
          <a:lstStyle/>
          <a:p>
            <a:r>
              <a:rPr lang="en-US" altLang="en-US" sz="3000" b="1" dirty="0">
                <a:latin typeface="Gill Sans MT" panose="020B0502020104020203" pitchFamily="34" charset="0"/>
              </a:rPr>
              <a:t>Accepting Transfers</a:t>
            </a:r>
            <a:endParaRPr lang="en-US" sz="3000" b="1" dirty="0">
              <a:latin typeface="Gill Sans MT" panose="020B0502020104020203" pitchFamily="34" charset="0"/>
            </a:endParaRPr>
          </a:p>
        </p:txBody>
      </p:sp>
      <p:sp>
        <p:nvSpPr>
          <p:cNvPr id="4" name="Rectangle 3"/>
          <p:cNvSpPr/>
          <p:nvPr/>
        </p:nvSpPr>
        <p:spPr>
          <a:xfrm>
            <a:off x="746234" y="769778"/>
            <a:ext cx="7546428" cy="1243417"/>
          </a:xfrm>
          <a:prstGeom prst="rect">
            <a:avLst/>
          </a:prstGeom>
        </p:spPr>
        <p:txBody>
          <a:bodyPr wrap="square">
            <a:spAutoFit/>
          </a:bodyPr>
          <a:lstStyle/>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Hospital with specialized capabilities and capacity must accept appropriate transfers</a:t>
            </a:r>
          </a:p>
          <a:p>
            <a:pPr marL="342900" indent="-342900">
              <a:lnSpc>
                <a:spcPct val="90000"/>
              </a:lnSpc>
              <a:spcBef>
                <a:spcPts val="1152"/>
              </a:spcBef>
              <a:buFont typeface="Arial" panose="020B0604020202020204" pitchFamily="34" charset="0"/>
              <a:buChar char="•"/>
            </a:pPr>
            <a:r>
              <a:rPr lang="en-US" altLang="en-US" sz="2400" dirty="0">
                <a:latin typeface="Gill Sans MT" panose="020B0502020104020203" pitchFamily="34" charset="0"/>
              </a:rPr>
              <a:t>“Capacity</a:t>
            </a:r>
            <a:r>
              <a:rPr lang="en-US" altLang="en-US" sz="2400" dirty="0" smtClean="0">
                <a:latin typeface="Gill Sans MT" panose="020B0502020104020203" pitchFamily="34" charset="0"/>
              </a:rPr>
              <a:t>” - </a:t>
            </a:r>
            <a:r>
              <a:rPr lang="en-US" altLang="en-US" sz="2400" dirty="0" smtClean="0">
                <a:solidFill>
                  <a:schemeClr val="tx1"/>
                </a:solidFill>
                <a:latin typeface="Gill Sans MT" panose="020B0502020104020203" pitchFamily="34" charset="0"/>
              </a:rPr>
              <a:t>Availability of:</a:t>
            </a:r>
            <a:endParaRPr lang="en-US" altLang="en-US" sz="2400" dirty="0">
              <a:solidFill>
                <a:schemeClr val="tx1"/>
              </a:solidFill>
              <a:latin typeface="Gill Sans MT" panose="020B0502020104020203" pitchFamily="34" charset="0"/>
            </a:endParaRPr>
          </a:p>
        </p:txBody>
      </p:sp>
      <p:sp>
        <p:nvSpPr>
          <p:cNvPr id="2" name="TextBox 1"/>
          <p:cNvSpPr txBox="1"/>
          <p:nvPr/>
        </p:nvSpPr>
        <p:spPr>
          <a:xfrm>
            <a:off x="1250730" y="2075777"/>
            <a:ext cx="6537435" cy="1323439"/>
          </a:xfrm>
          <a:prstGeom prst="rect">
            <a:avLst/>
          </a:prstGeom>
          <a:noFill/>
        </p:spPr>
        <p:txBody>
          <a:bodyPr wrap="square" rtlCol="0">
            <a:spAutoFit/>
          </a:bodyPr>
          <a:lstStyle/>
          <a:p>
            <a:pPr marL="342900" lvl="8" indent="-342900">
              <a:buFont typeface="Wingdings" panose="05000000000000000000" pitchFamily="2" charset="2"/>
              <a:buChar char="§"/>
            </a:pPr>
            <a:r>
              <a:rPr lang="en-US" altLang="en-US" sz="2000" dirty="0">
                <a:latin typeface="Gill Sans MT" panose="020B0502020104020203" pitchFamily="34" charset="0"/>
              </a:rPr>
              <a:t>Beds and equipment</a:t>
            </a:r>
          </a:p>
          <a:p>
            <a:pPr marL="342900" lvl="3" indent="-342900">
              <a:buFont typeface="Wingdings" panose="05000000000000000000" pitchFamily="2" charset="2"/>
              <a:buChar char="§"/>
            </a:pPr>
            <a:r>
              <a:rPr lang="en-US" altLang="en-US" sz="2000" dirty="0">
                <a:latin typeface="Gill Sans MT" panose="020B0502020104020203" pitchFamily="34" charset="0"/>
              </a:rPr>
              <a:t>Availability of staff, including on-call</a:t>
            </a:r>
          </a:p>
          <a:p>
            <a:pPr marL="342900" lvl="3" indent="-342900">
              <a:buFont typeface="Wingdings" panose="05000000000000000000" pitchFamily="2" charset="2"/>
              <a:buChar char="§"/>
            </a:pPr>
            <a:r>
              <a:rPr lang="en-US" altLang="en-US" sz="2000" dirty="0">
                <a:latin typeface="Gill Sans MT" panose="020B0502020104020203" pitchFamily="34" charset="0"/>
              </a:rPr>
              <a:t>Not on “divert”</a:t>
            </a:r>
          </a:p>
          <a:p>
            <a:pPr marL="342900" lvl="4" indent="-342900">
              <a:buFont typeface="Wingdings" panose="05000000000000000000" pitchFamily="2" charset="2"/>
              <a:buChar char="§"/>
            </a:pPr>
            <a:r>
              <a:rPr lang="en-US" altLang="en-US" sz="2000" dirty="0">
                <a:latin typeface="Gill Sans MT" panose="020B0502020104020203" pitchFamily="34" charset="0"/>
              </a:rPr>
              <a:t>Past practices to accommodate patients</a:t>
            </a:r>
          </a:p>
        </p:txBody>
      </p:sp>
    </p:spTree>
    <p:extLst>
      <p:ext uri="{BB962C8B-B14F-4D97-AF65-F5344CB8AC3E}">
        <p14:creationId xmlns:p14="http://schemas.microsoft.com/office/powerpoint/2010/main" val="1210906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hem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3830</TotalTime>
  <Words>1798</Words>
  <Application>Microsoft Office PowerPoint</Application>
  <PresentationFormat>On-screen Show (4:3)</PresentationFormat>
  <Paragraphs>146</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Cabin</vt:lpstr>
      <vt:lpstr>Garamond</vt:lpstr>
      <vt:lpstr>Arial</vt:lpstr>
      <vt:lpstr>Gill Sans MT</vt:lpstr>
      <vt:lpstr>Calibri</vt:lpstr>
      <vt:lpstr>Wingdings</vt:lpstr>
      <vt:lpstr>Verdana</vt:lpstr>
      <vt:lpstr>Georgia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 H Summers</dc:creator>
  <cp:lastModifiedBy>Reid Chloe</cp:lastModifiedBy>
  <cp:revision>49</cp:revision>
  <dcterms:modified xsi:type="dcterms:W3CDTF">2021-03-30T19:43:41Z</dcterms:modified>
</cp:coreProperties>
</file>